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57" r:id="rId1"/>
  </p:sldMasterIdLst>
  <p:notesMasterIdLst>
    <p:notesMasterId r:id="rId16"/>
  </p:notesMasterIdLst>
  <p:sldIdLst>
    <p:sldId id="274" r:id="rId2"/>
    <p:sldId id="269" r:id="rId3"/>
    <p:sldId id="278" r:id="rId4"/>
    <p:sldId id="257" r:id="rId5"/>
    <p:sldId id="275" r:id="rId6"/>
    <p:sldId id="276" r:id="rId7"/>
    <p:sldId id="277" r:id="rId8"/>
    <p:sldId id="282" r:id="rId9"/>
    <p:sldId id="283" r:id="rId10"/>
    <p:sldId id="284" r:id="rId11"/>
    <p:sldId id="285" r:id="rId12"/>
    <p:sldId id="272" r:id="rId13"/>
    <p:sldId id="2147483146" r:id="rId14"/>
    <p:sldId id="2147483145" r:id="rId15"/>
  </p:sldIdLst>
  <p:sldSz cx="12192000" cy="6858000"/>
  <p:notesSz cx="6858000" cy="12192000"/>
  <p:embeddedFontLst>
    <p:embeddedFont>
      <p:font typeface="Inter 18pt" panose="020B0604020202020204" charset="0"/>
      <p:regular r:id="rId17"/>
      <p:bold r:id="rId18"/>
    </p:embeddedFont>
    <p:embeddedFont>
      <p:font typeface="Helvetica" panose="020B060402020202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70" userDrawn="1">
          <p15:clr>
            <a:srgbClr val="A4A3A4"/>
          </p15:clr>
        </p15:guide>
        <p15:guide id="2" pos="211" userDrawn="1">
          <p15:clr>
            <a:srgbClr val="A4A3A4"/>
          </p15:clr>
        </p15:guide>
        <p15:guide id="3" orient="horz" pos="210" userDrawn="1">
          <p15:clr>
            <a:srgbClr val="A4A3A4"/>
          </p15:clr>
        </p15:guide>
        <p15:guide id="4" pos="2547" userDrawn="1">
          <p15:clr>
            <a:srgbClr val="A4A3A4"/>
          </p15:clr>
        </p15:guide>
        <p15:guide id="5" pos="4974" userDrawn="1">
          <p15:clr>
            <a:srgbClr val="A4A3A4"/>
          </p15:clr>
        </p15:guide>
        <p15:guide id="6" orient="horz" pos="3067" userDrawn="1">
          <p15:clr>
            <a:srgbClr val="A4A3A4"/>
          </p15:clr>
        </p15:guide>
        <p15:guide id="7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05418E"/>
    <a:srgbClr val="FFFFFF"/>
    <a:srgbClr val="DCE4EF"/>
    <a:srgbClr val="6FC0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89" autoAdjust="0"/>
  </p:normalViewPr>
  <p:slideViewPr>
    <p:cSldViewPr snapToGrid="0">
      <p:cViewPr varScale="1">
        <p:scale>
          <a:sx n="108" d="100"/>
          <a:sy n="108" d="100"/>
        </p:scale>
        <p:origin x="678" y="114"/>
      </p:cViewPr>
      <p:guideLst>
        <p:guide orient="horz" pos="3770"/>
        <p:guide pos="211"/>
        <p:guide orient="horz" pos="210"/>
        <p:guide pos="2547"/>
        <p:guide pos="4974"/>
        <p:guide orient="horz" pos="306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5202530" name="Верхний колонтитул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Inter 18p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63131012" name="Дата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Inter 18pt"/>
              </a:defRPr>
            </a:lvl1pPr>
          </a:lstStyle>
          <a:p>
            <a:pPr>
              <a:defRPr/>
            </a:pPr>
            <a:fld id="{7F81EA29-9948-4220-A3C2-0D14F17DDDF8}" type="datetimeFigureOut">
              <a:rPr lang="ru-RU"/>
              <a:t>04.09.2026</a:t>
            </a:fld>
            <a:endParaRPr lang="ru-RU"/>
          </a:p>
        </p:txBody>
      </p:sp>
      <p:sp>
        <p:nvSpPr>
          <p:cNvPr id="1471256546" name="Образ слайда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ru-RU"/>
          </a:p>
        </p:txBody>
      </p:sp>
      <p:sp>
        <p:nvSpPr>
          <p:cNvPr id="1560541202" name="Заметки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351040482" name="Нижний колонтитул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Inter 18p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66098159" name="Номер слайда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Inter 18pt"/>
              </a:defRPr>
            </a:lvl1pPr>
          </a:lstStyle>
          <a:p>
            <a:pPr>
              <a:defRPr/>
            </a:pPr>
            <a:fld id="{A2BBB298-2922-4145-940C-78B0D33D7ED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>
      <a:defRPr sz="1200">
        <a:solidFill>
          <a:schemeClr val="tx1"/>
        </a:solidFill>
        <a:latin typeface="Inter 18p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Inter 18p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Inter 18p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Inter 18p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Inter 18p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BBB298-2922-4145-940C-78B0D33D7ED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077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2BBB298-2922-4145-940C-78B0D33D7ED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8762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55920823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483012309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85042066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91F7BF3-7E56-17FE-BC8E-7C00A96F211E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gradFill>
          <a:gsLst>
            <a:gs pos="100000">
              <a:schemeClr val="accent1"/>
            </a:gs>
            <a:gs pos="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34962" y="3110976"/>
            <a:ext cx="5761037" cy="532976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Подзаголовок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4963" y="6649942"/>
            <a:ext cx="4114800" cy="130645"/>
          </a:xfr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C531955-CBC4-4CE7-9D31-F8E04B4914FD}"/>
              </a:ext>
            </a:extLst>
          </p:cNvPr>
          <p:cNvSpPr txBox="1">
            <a:spLocks/>
          </p:cNvSpPr>
          <p:nvPr/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2">
                    <a:lumMod val="90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274DEA-1EB4-1149-8438-EF0D092C6047}" type="slidenum">
              <a:rPr lang="ru-RU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DE2CBA-8BA9-D2F0-23F4-0C56AE8A0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092DD29-3B81-B366-A91D-75A84DD819D7}"/>
              </a:ext>
            </a:extLst>
          </p:cNvPr>
          <p:cNvSpPr txBox="1"/>
          <p:nvPr/>
        </p:nvSpPr>
        <p:spPr>
          <a:xfrm>
            <a:off x="12788900" y="-355600"/>
            <a:ext cx="0" cy="0"/>
          </a:xfrm>
          <a:prstGeom prst="rect">
            <a:avLst/>
          </a:prstGeom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algn="l"/>
            <a:endParaRPr lang="ru-RU" sz="1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D46E3C-4715-D292-BB1E-C609D9BADD63}"/>
              </a:ext>
            </a:extLst>
          </p:cNvPr>
          <p:cNvSpPr txBox="1"/>
          <p:nvPr/>
        </p:nvSpPr>
        <p:spPr>
          <a:xfrm>
            <a:off x="3645074" y="-75156"/>
            <a:ext cx="0" cy="0"/>
          </a:xfrm>
          <a:prstGeom prst="rect">
            <a:avLst/>
          </a:prstGeom>
        </p:spPr>
        <p:txBody>
          <a:bodyPr vert="horz" wrap="none" lIns="0" tIns="0" rIns="0" bIns="0" rtlCol="0" anchor="t">
            <a:normAutofit fontScale="25000" lnSpcReduction="20000"/>
          </a:bodyPr>
          <a:lstStyle/>
          <a:p>
            <a:pPr algn="l"/>
            <a:endParaRPr lang="ru-RU" sz="1800" dirty="0"/>
          </a:p>
        </p:txBody>
      </p:sp>
      <p:sp>
        <p:nvSpPr>
          <p:cNvPr id="6" name="Заголовок 8">
            <a:extLst>
              <a:ext uri="{FF2B5EF4-FFF2-40B4-BE49-F238E27FC236}">
                <a16:creationId xmlns:a16="http://schemas.microsoft.com/office/drawing/2014/main" id="{8494EC77-3E19-910A-2B54-90BC99A4F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76000"/>
            <a:ext cx="5761037" cy="710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77000"/>
              </a:lnSpc>
              <a:defRPr sz="60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78831741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Титульный слайд">
    <p:bg>
      <p:bgPr>
        <a:gradFill>
          <a:gsLst>
            <a:gs pos="38000">
              <a:schemeClr val="accent1">
                <a:lumMod val="93957"/>
                <a:lumOff val="6043"/>
              </a:schemeClr>
            </a:gs>
            <a:gs pos="100000">
              <a:schemeClr val="accent2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334963" y="3881046"/>
            <a:ext cx="5761037" cy="334194"/>
          </a:xfrm>
          <a:prstGeom prst="rect">
            <a:avLst/>
          </a:prstGeom>
          <a:ln w="12700">
            <a:noFill/>
          </a:ln>
        </p:spPr>
        <p:txBody>
          <a:bodyPr wrap="square" lIns="0" tIns="0" rIns="0" bIns="0" anchor="t">
            <a:spAutoFit/>
          </a:bodyPr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ea typeface="Inter SemiBold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Подзаголовок</a:t>
            </a:r>
            <a:endParaRPr dirty="0"/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A8EF67F-109C-BC17-D242-B4E4F17F9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1880178"/>
            <a:ext cx="5759312" cy="1548822"/>
          </a:xfrm>
          <a:prstGeom prst="rect">
            <a:avLst/>
          </a:prstGeom>
        </p:spPr>
        <p:txBody>
          <a:bodyPr wrap="square" lIns="0" tIns="0" rIns="0" bIns="0" anchor="t">
            <a:noAutofit/>
          </a:bodyPr>
          <a:lstStyle>
            <a:lvl1pPr>
              <a:lnSpc>
                <a:spcPct val="77000"/>
              </a:lnSpc>
              <a:defRPr sz="6000" b="0" i="0">
                <a:solidFill>
                  <a:schemeClr val="bg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</a:t>
            </a:r>
            <a:br>
              <a:rPr lang="ru-RU" dirty="0"/>
            </a:br>
            <a:r>
              <a:rPr lang="ru-RU" dirty="0"/>
              <a:t>в две строки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8DC6ECA-5F55-8743-599B-B77E4DC0A2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0A046C-87ED-2193-7AD4-DB1D3E534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4618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держани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292B825-6267-F27C-C1D9-4EECE8BDAE57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74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C0364-511D-44EE-2F26-47C8EEC06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E5C44B5-8D5D-2500-F4A6-941F10EE527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2784627"/>
            <a:ext cx="5181417" cy="1056208"/>
          </a:xfrm>
        </p:spPr>
        <p:txBody>
          <a:bodyPr lIns="0" tIns="0" rIns="0" bIns="0"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Содержание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0C1EA9-DCA3-566B-0CAC-5B57D3A6B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629707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ите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F8F76D2-B572-2057-7D6E-EB49F1B6C1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sp>
        <p:nvSpPr>
          <p:cNvPr id="4" name="Заголовок 12">
            <a:extLst>
              <a:ext uri="{FF2B5EF4-FFF2-40B4-BE49-F238E27FC236}">
                <a16:creationId xmlns:a16="http://schemas.microsoft.com/office/drawing/2014/main" id="{F5985BED-96B3-EEDB-7E26-AD4A08DFFD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672087"/>
            <a:ext cx="5761200" cy="171703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в одну </a:t>
            </a:r>
            <a:br>
              <a:rPr lang="ru-RU" dirty="0"/>
            </a:br>
            <a:r>
              <a:rPr lang="ru-RU" dirty="0"/>
              <a:t>или две строки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7F2D25F-C346-779D-73FA-7B22A0BFA8E6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72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C3DCAEE-6EC7-6729-B96E-BEE448ED9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2004060" cy="716280"/>
          </a:xfrm>
          <a:prstGeom prst="rect">
            <a:avLst/>
          </a:prstGeom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D610C09-4C38-CE73-756D-18E81EC8082F}"/>
              </a:ext>
            </a:extLst>
          </p:cNvPr>
          <p:cNvSpPr txBox="1">
            <a:spLocks/>
          </p:cNvSpPr>
          <p:nvPr/>
        </p:nvSpPr>
        <p:spPr>
          <a:xfrm>
            <a:off x="8932863" y="6649200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2274DEA-1EB4-1149-8438-EF0D092C604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352150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">
    <p:bg>
      <p:bgPr>
        <a:gradFill>
          <a:gsLst>
            <a:gs pos="43000">
              <a:schemeClr val="accent2"/>
            </a:gs>
            <a:gs pos="79000">
              <a:schemeClr val="accent1"/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A8EF67F-109C-BC17-D242-B4E4F17F9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3" y="576000"/>
            <a:ext cx="5761037" cy="710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lnSpc>
                <a:spcPct val="77000"/>
              </a:lnSpc>
              <a:defRPr sz="600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2495F05-6847-D482-247D-0168147DE5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1D426E3-DA93-76F1-D20E-13772D5AD5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1440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акты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2EF5AEC-65F1-B89B-188A-8B91E927E3E5}"/>
              </a:ext>
            </a:extLst>
          </p:cNvPr>
          <p:cNvSpPr/>
          <p:nvPr/>
        </p:nvSpPr>
        <p:spPr>
          <a:xfrm>
            <a:off x="6094275" y="0"/>
            <a:ext cx="6097725" cy="6858000"/>
          </a:xfrm>
          <a:prstGeom prst="rect">
            <a:avLst/>
          </a:prstGeom>
          <a:gradFill flip="none" rotWithShape="1">
            <a:gsLst>
              <a:gs pos="28000">
                <a:schemeClr val="accent1"/>
              </a:gs>
              <a:gs pos="68000">
                <a:schemeClr val="accent2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1092" b="0" i="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F5DA59C-E322-A609-BB11-8375D6EE59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D6F8F0D-93F5-BE6D-E6F1-4A89BE1CAD8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4963" y="575999"/>
            <a:ext cx="4821653" cy="908027"/>
          </a:xfrm>
        </p:spPr>
        <p:txBody>
          <a:bodyPr lIns="0" tIns="0" rIns="0" bIns="0" anchor="t"/>
          <a:lstStyle>
            <a:lvl1pPr algn="l">
              <a:defRPr sz="6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47FD31F-9819-C026-8E11-9141CD7FA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72003" y="575999"/>
            <a:ext cx="2004060" cy="71628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D8CCEA7-CABE-4BA0-2E70-9D87A38D072B}"/>
              </a:ext>
            </a:extLst>
          </p:cNvPr>
          <p:cNvSpPr/>
          <p:nvPr/>
        </p:nvSpPr>
        <p:spPr>
          <a:xfrm>
            <a:off x="6475594" y="3458980"/>
            <a:ext cx="5200470" cy="2879725"/>
          </a:xfrm>
          <a:prstGeom prst="roundRect">
            <a:avLst>
              <a:gd name="adj" fmla="val 56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 dirty="0">
              <a:latin typeface="Arial" panose="020B0604020202020204" pitchFamily="34" charset="0"/>
              <a:ea typeface="Inter" panose="02000503000000020004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6085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андарт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12">
            <a:extLst>
              <a:ext uri="{FF2B5EF4-FFF2-40B4-BE49-F238E27FC236}">
                <a16:creationId xmlns:a16="http://schemas.microsoft.com/office/drawing/2014/main" id="{31B3D2A0-3B67-9347-90FD-813B005C7B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575999"/>
            <a:ext cx="9189028" cy="121059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sz="4400" b="0" i="0">
                <a:solidFill>
                  <a:schemeClr val="tx1"/>
                </a:solidFill>
                <a:latin typeface="Arial" panose="020B0604020202020204" pitchFamily="34" charset="0"/>
                <a:ea typeface="Inter Medium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в одну </a:t>
            </a:r>
            <a:br>
              <a:rPr lang="ru-RU" dirty="0"/>
            </a:br>
            <a:r>
              <a:rPr lang="ru-RU" dirty="0"/>
              <a:t>или две строки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A11AA9A-B38C-9188-3A18-5E36B5F82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339875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693072F-BEA0-0AB5-4A19-132402230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34963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78824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1E59BC-52CF-8535-48A1-4B66112661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51524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1A913BCB-F12E-20A0-46D8-603581333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127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лайд со встав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2174CA20-F626-4FC4-ABBD-3FE203F4A5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22473" y="1233206"/>
            <a:ext cx="3139309" cy="1906464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1" name="Рисунок 9">
            <a:extLst>
              <a:ext uri="{FF2B5EF4-FFF2-40B4-BE49-F238E27FC236}">
                <a16:creationId xmlns:a16="http://schemas.microsoft.com/office/drawing/2014/main" id="{44AE6E2D-33F7-450F-B0D5-FF89FEEDF0C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22473" y="3313487"/>
            <a:ext cx="3139310" cy="1906463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19" name="Рисунок 9">
            <a:extLst>
              <a:ext uri="{FF2B5EF4-FFF2-40B4-BE49-F238E27FC236}">
                <a16:creationId xmlns:a16="http://schemas.microsoft.com/office/drawing/2014/main" id="{CDB01764-7DE4-4DF6-8ED0-43A1DD0C82C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18170" y="1233206"/>
            <a:ext cx="3139309" cy="1906464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20" name="Рисунок 9">
            <a:extLst>
              <a:ext uri="{FF2B5EF4-FFF2-40B4-BE49-F238E27FC236}">
                <a16:creationId xmlns:a16="http://schemas.microsoft.com/office/drawing/2014/main" id="{C5E4F9E4-9993-4805-AECC-24D299A2CF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36753" y="3310033"/>
            <a:ext cx="3139310" cy="1906463"/>
          </a:xfrm>
          <a:prstGeom prst="roundRect">
            <a:avLst>
              <a:gd name="adj" fmla="val 5278"/>
            </a:avLst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Заголовок 12">
            <a:extLst>
              <a:ext uri="{FF2B5EF4-FFF2-40B4-BE49-F238E27FC236}">
                <a16:creationId xmlns:a16="http://schemas.microsoft.com/office/drawing/2014/main" id="{F963B234-AD8C-C52B-4420-1F696CB4D3E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4" y="557961"/>
            <a:ext cx="9440101" cy="72473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 b="0" i="0">
                <a:latin typeface="Arial" panose="020B0604020202020204" pitchFamily="34" charset="0"/>
                <a:ea typeface="Inter SemiBold" panose="02000503000000020004" pitchFamily="2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 слайда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0D05542-FC41-74D5-7240-5DECFE9A05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95254" y="576000"/>
            <a:ext cx="1362124" cy="486843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7981C72D-D3A9-32CD-9102-35C08DA9DA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202235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5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05232505" name="Ромб 10"/>
          <p:cNvSpPr/>
          <p:nvPr userDrawn="1"/>
        </p:nvSpPr>
        <p:spPr bwMode="auto">
          <a:xfrm>
            <a:off x="5781454" y="2658120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781242514" name="Прямоугольник 12"/>
          <p:cNvSpPr/>
          <p:nvPr userDrawn="1"/>
        </p:nvSpPr>
        <p:spPr bwMode="auto">
          <a:xfrm rot="2713069">
            <a:off x="9591214" y="3160324"/>
            <a:ext cx="2126747" cy="2126747"/>
          </a:xfrm>
          <a:prstGeom prst="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23462817" name="Прямоугольник 13"/>
          <p:cNvSpPr/>
          <p:nvPr userDrawn="1"/>
        </p:nvSpPr>
        <p:spPr bwMode="auto">
          <a:xfrm rot="2713069">
            <a:off x="7956992" y="1437069"/>
            <a:ext cx="2126747" cy="2212070"/>
          </a:xfrm>
          <a:prstGeom prst="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814173262" name="Ромб 7"/>
          <p:cNvSpPr/>
          <p:nvPr userDrawn="1"/>
        </p:nvSpPr>
        <p:spPr bwMode="auto">
          <a:xfrm>
            <a:off x="7429296" y="4368765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98957172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/>
              </a:defRPr>
            </a:lvl1pPr>
          </a:lstStyle>
          <a:p>
            <a:pPr>
              <a:defRPr/>
            </a:pPr>
            <a:fld id="{34FA1A6B-6BA6-429E-B141-01F20825D3E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323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68920983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90794732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1421370511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800593956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19016800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691A1184-E98B-48E4-A1B2-78A2D3F7ECC3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58224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2_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62896252" name="Прямоугольник 8"/>
          <p:cNvSpPr/>
          <p:nvPr userDrawn="1"/>
        </p:nvSpPr>
        <p:spPr bwMode="auto">
          <a:xfrm rot="2713069">
            <a:off x="-807923" y="-162553"/>
            <a:ext cx="1781175" cy="1781175"/>
          </a:xfrm>
          <a:prstGeom prst="rect">
            <a:avLst/>
          </a:prstGeom>
          <a:solidFill>
            <a:schemeClr val="bg1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0595755" name="Прямоугольник 9"/>
          <p:cNvSpPr/>
          <p:nvPr userDrawn="1"/>
        </p:nvSpPr>
        <p:spPr bwMode="auto">
          <a:xfrm rot="2713069">
            <a:off x="506527" y="1189995"/>
            <a:ext cx="1781175" cy="1781175"/>
          </a:xfrm>
          <a:prstGeom prst="rect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22724029" name="Прямоугольник 10"/>
          <p:cNvSpPr/>
          <p:nvPr userDrawn="1"/>
        </p:nvSpPr>
        <p:spPr bwMode="auto">
          <a:xfrm rot="2713069">
            <a:off x="1849552" y="-133980"/>
            <a:ext cx="1781175" cy="1781175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0819919" name="Прямоугольник 11"/>
          <p:cNvSpPr/>
          <p:nvPr userDrawn="1"/>
        </p:nvSpPr>
        <p:spPr bwMode="auto">
          <a:xfrm rot="2713069">
            <a:off x="1811452" y="2538412"/>
            <a:ext cx="1781175" cy="1781175"/>
          </a:xfrm>
          <a:prstGeom prst="rect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21793298" name="Прямоугольник 12"/>
          <p:cNvSpPr/>
          <p:nvPr userDrawn="1"/>
        </p:nvSpPr>
        <p:spPr bwMode="auto">
          <a:xfrm rot="2713069">
            <a:off x="8936152" y="3586163"/>
            <a:ext cx="1781175" cy="1781175"/>
          </a:xfrm>
          <a:prstGeom prst="rect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82748829" name="Прямоугольник 13"/>
          <p:cNvSpPr/>
          <p:nvPr userDrawn="1"/>
        </p:nvSpPr>
        <p:spPr bwMode="auto">
          <a:xfrm rot="2713069">
            <a:off x="10269653" y="4948238"/>
            <a:ext cx="1781175" cy="178117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37613237" name="Прямоугольник 14"/>
          <p:cNvSpPr/>
          <p:nvPr userDrawn="1"/>
        </p:nvSpPr>
        <p:spPr bwMode="auto">
          <a:xfrm rot="2713069">
            <a:off x="10279179" y="2224088"/>
            <a:ext cx="1781175" cy="1781175"/>
          </a:xfrm>
          <a:prstGeom prst="rect">
            <a:avLst/>
          </a:prstGeom>
          <a:solidFill>
            <a:schemeClr val="tx2">
              <a:lumMod val="60000"/>
              <a:lumOff val="4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2206919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/>
              </a:defRPr>
            </a:lvl1pPr>
          </a:lstStyle>
          <a:p>
            <a:pPr>
              <a:defRPr/>
            </a:pPr>
            <a:fld id="{34FA1A6B-6BA6-429E-B141-01F20825D3E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1_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305433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/>
              </a:defRPr>
            </a:lvl1pPr>
          </a:lstStyle>
          <a:p>
            <a:pPr>
              <a:defRPr/>
            </a:pPr>
            <a:fld id="{34FA1A6B-6BA6-429E-B141-01F20825D3E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79082766" name="Ромб 5"/>
          <p:cNvSpPr/>
          <p:nvPr/>
        </p:nvSpPr>
        <p:spPr bwMode="auto">
          <a:xfrm>
            <a:off x="-338666" y="98890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296138198" name="Ромб 6"/>
          <p:cNvSpPr/>
          <p:nvPr/>
        </p:nvSpPr>
        <p:spPr bwMode="auto">
          <a:xfrm>
            <a:off x="3178952" y="1009226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349378733" name="Ромб 7"/>
          <p:cNvSpPr/>
          <p:nvPr/>
        </p:nvSpPr>
        <p:spPr bwMode="auto">
          <a:xfrm>
            <a:off x="6696570" y="98890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844824831" name="Ромб 8"/>
          <p:cNvSpPr/>
          <p:nvPr/>
        </p:nvSpPr>
        <p:spPr bwMode="auto">
          <a:xfrm>
            <a:off x="10214187" y="988906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484019098" name="Ромб 9"/>
          <p:cNvSpPr/>
          <p:nvPr/>
        </p:nvSpPr>
        <p:spPr bwMode="auto">
          <a:xfrm>
            <a:off x="1420143" y="2695786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458773166" name="Ромб 10"/>
          <p:cNvSpPr/>
          <p:nvPr/>
        </p:nvSpPr>
        <p:spPr bwMode="auto">
          <a:xfrm>
            <a:off x="4937761" y="269578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161801987" name="Ромб 11"/>
          <p:cNvSpPr/>
          <p:nvPr/>
        </p:nvSpPr>
        <p:spPr bwMode="auto">
          <a:xfrm>
            <a:off x="8455379" y="2695786"/>
            <a:ext cx="3136054" cy="3136054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568257270" name="Ромб 13"/>
          <p:cNvSpPr/>
          <p:nvPr userDrawn="1"/>
        </p:nvSpPr>
        <p:spPr bwMode="auto">
          <a:xfrm>
            <a:off x="-338666" y="4460240"/>
            <a:ext cx="3136054" cy="3136054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355150351" name="Ромб 14"/>
          <p:cNvSpPr/>
          <p:nvPr/>
        </p:nvSpPr>
        <p:spPr bwMode="auto">
          <a:xfrm>
            <a:off x="3178952" y="4460240"/>
            <a:ext cx="3136054" cy="3136054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400869811" name="Ромб 15"/>
          <p:cNvSpPr/>
          <p:nvPr/>
        </p:nvSpPr>
        <p:spPr bwMode="auto">
          <a:xfrm>
            <a:off x="6696570" y="4460240"/>
            <a:ext cx="3136054" cy="3136054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682599202" name="Ромб 16"/>
          <p:cNvSpPr/>
          <p:nvPr/>
        </p:nvSpPr>
        <p:spPr bwMode="auto">
          <a:xfrm>
            <a:off x="10214187" y="4460240"/>
            <a:ext cx="3136054" cy="3136054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46927924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/>
              </a:defRPr>
            </a:lvl1pPr>
          </a:lstStyle>
          <a:p>
            <a:pPr>
              <a:defRPr/>
            </a:pPr>
            <a:fld id="{34FA1A6B-6BA6-429E-B141-01F20825D3E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4_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1156369" name="Ромб 5"/>
          <p:cNvSpPr/>
          <p:nvPr userDrawn="1"/>
        </p:nvSpPr>
        <p:spPr bwMode="auto">
          <a:xfrm>
            <a:off x="-1371892" y="626582"/>
            <a:ext cx="4409373" cy="4409373"/>
          </a:xfrm>
          <a:prstGeom prst="diamond">
            <a:avLst/>
          </a:prstGeom>
          <a:solidFill>
            <a:schemeClr val="accent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275234567" name="Ромб 6"/>
          <p:cNvSpPr/>
          <p:nvPr userDrawn="1"/>
        </p:nvSpPr>
        <p:spPr bwMode="auto">
          <a:xfrm>
            <a:off x="3331279" y="626583"/>
            <a:ext cx="4409373" cy="4409373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233432772" name="Ромб 7"/>
          <p:cNvSpPr/>
          <p:nvPr userDrawn="1"/>
        </p:nvSpPr>
        <p:spPr bwMode="auto">
          <a:xfrm>
            <a:off x="8016690" y="626582"/>
            <a:ext cx="4409373" cy="4409373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023530884" name="Ромб 9"/>
          <p:cNvSpPr/>
          <p:nvPr userDrawn="1"/>
        </p:nvSpPr>
        <p:spPr bwMode="auto">
          <a:xfrm>
            <a:off x="1008452" y="3060982"/>
            <a:ext cx="4409373" cy="4409373"/>
          </a:xfrm>
          <a:prstGeom prst="diamond">
            <a:avLst/>
          </a:prstGeom>
          <a:solidFill>
            <a:schemeClr val="tx2">
              <a:lumMod val="40000"/>
              <a:lumOff val="6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335037150" name="Ромб 10"/>
          <p:cNvSpPr/>
          <p:nvPr userDrawn="1"/>
        </p:nvSpPr>
        <p:spPr bwMode="auto">
          <a:xfrm>
            <a:off x="5687399" y="3034014"/>
            <a:ext cx="4409373" cy="4409373"/>
          </a:xfrm>
          <a:prstGeom prst="diamond">
            <a:avLst/>
          </a:prstGeom>
          <a:solidFill>
            <a:schemeClr val="bg1">
              <a:lumMod val="8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2132216484" name="Номер слайда 3"/>
          <p:cNvSpPr txBox="1"/>
          <p:nvPr userDrawn="1"/>
        </p:nvSpPr>
        <p:spPr bwMode="auto">
          <a:xfrm>
            <a:off x="9285361" y="63093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4DA86FFC-87DC-48E0-BC3E-C53546C5619D}" type="slidenum">
              <a:rPr lang="ru-RU">
                <a:solidFill>
                  <a:schemeClr val="bg1"/>
                </a:solidFill>
              </a:rPr>
              <a:t>‹#›</a:t>
            </a:fld>
            <a:endParaRPr lang="ru-RU">
              <a:solidFill>
                <a:schemeClr val="bg1"/>
              </a:solidFill>
            </a:endParaRPr>
          </a:p>
        </p:txBody>
      </p:sp>
      <p:sp>
        <p:nvSpPr>
          <p:cNvPr id="250579634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0" y="654058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  <a:latin typeface="+mn-lt"/>
                <a:ea typeface="Helvetica"/>
              </a:defRPr>
            </a:lvl1pPr>
          </a:lstStyle>
          <a:p>
            <a:pPr>
              <a:defRPr/>
            </a:pPr>
            <a:fld id="{34FA1A6B-6BA6-429E-B141-01F20825D3E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4963" y="549275"/>
            <a:ext cx="113411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4963" y="6649942"/>
            <a:ext cx="4114800" cy="1306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4FA1A6B-6BA6-429E-B141-01F20825D3EF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8D2E1397-D563-8AFA-9176-420B3FFD3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957387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678238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49" r:id="rId14"/>
    <p:sldLayoutId id="2147483650" r:id="rId15"/>
    <p:sldLayoutId id="2147483651" r:id="rId16"/>
    <p:sldLayoutId id="2147483653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346">
          <p15:clr>
            <a:srgbClr val="F26B43"/>
          </p15:clr>
        </p15:guide>
        <p15:guide id="5" orient="horz" pos="3974">
          <p15:clr>
            <a:srgbClr val="F26B43"/>
          </p15:clr>
        </p15:guide>
        <p15:guide id="6" pos="7355">
          <p15:clr>
            <a:srgbClr val="F26B43"/>
          </p15:clr>
        </p15:guide>
        <p15:guide id="7" orient="horz" pos="426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2.wdp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11" Type="http://schemas.microsoft.com/office/2007/relationships/hdphoto" Target="../media/hdphoto5.wdp"/><Relationship Id="rId5" Type="http://schemas.openxmlformats.org/officeDocument/2006/relationships/image" Target="../media/image26.png"/><Relationship Id="rId10" Type="http://schemas.openxmlformats.org/officeDocument/2006/relationships/image" Target="../media/image30.png"/><Relationship Id="rId4" Type="http://schemas.openxmlformats.org/officeDocument/2006/relationships/image" Target="../media/image25.png"/><Relationship Id="rId9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1.png"/><Relationship Id="rId7" Type="http://schemas.microsoft.com/office/2007/relationships/hdphoto" Target="../media/hdphoto7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3.png"/><Relationship Id="rId5" Type="http://schemas.microsoft.com/office/2007/relationships/hdphoto" Target="../media/hdphoto6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6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26349" y="4168616"/>
            <a:ext cx="700831" cy="1568904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AE1CA73C-0B93-EE1C-24FB-FB728EC0FB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9181" y="1306420"/>
            <a:ext cx="6456526" cy="972793"/>
          </a:xfrm>
        </p:spPr>
        <p:txBody>
          <a:bodyPr/>
          <a:lstStyle/>
          <a:p>
            <a:r>
              <a:rPr lang="ru-RU" sz="3600" dirty="0"/>
              <a:t>НОВАЯ СИСТЕМА </a:t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ДЛЯ НАЧАЛЬНОЙ ШКОЛЫ</a:t>
            </a:r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4"/>
          </p:nvPr>
        </p:nvSpPr>
        <p:spPr>
          <a:xfrm>
            <a:off x="8944622" y="6122724"/>
            <a:ext cx="2743200" cy="130645"/>
          </a:xfrm>
        </p:spPr>
        <p:txBody>
          <a:bodyPr/>
          <a:lstStyle/>
          <a:p>
            <a:pPr>
              <a:defRPr/>
            </a:pPr>
            <a:fld id="{34FA1A6B-6BA6-429E-B141-01F20825D3EF}" type="slidenum">
              <a:rPr lang="ru-RU" smtClean="0"/>
              <a:t>1</a:t>
            </a:fld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6BB922F-D482-DA42-8B23-668A102AE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73" y="1012788"/>
            <a:ext cx="1564005" cy="153225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C8B2AF9-D1CB-52D0-A0FF-EB624B292C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358" y="3288258"/>
            <a:ext cx="2732485" cy="273248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42EC102-7688-74DD-111B-96A73E768DC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490" y="3379525"/>
            <a:ext cx="2743200" cy="27432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A47200A-7FFB-132F-8F6E-E07491243E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0309" y="3379525"/>
            <a:ext cx="2649155" cy="2649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BAEBDC6-A7F9-4E16-2948-4A307AD46A2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622" y="3340453"/>
            <a:ext cx="2691249" cy="2691249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04644A8A-F5EC-E1BC-381D-402A2524F0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7864" y="3277544"/>
            <a:ext cx="2743199" cy="274319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8671864-1E76-7E29-E1FD-4AE5C838B0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579" y="3444102"/>
            <a:ext cx="2520000" cy="2520000"/>
          </a:xfrm>
          <a:prstGeom prst="rect">
            <a:avLst/>
          </a:prstGeom>
        </p:spPr>
      </p:pic>
      <p:pic>
        <p:nvPicPr>
          <p:cNvPr id="9" name="Рисунок 11"/>
          <p:cNvPicPr>
            <a:picLocks noChangeAspect="1"/>
          </p:cNvPicPr>
          <p:nvPr/>
        </p:nvPicPr>
        <p:blipFill>
          <a:blip r:embed="rId10"/>
          <a:stretch/>
        </p:blipFill>
        <p:spPr bwMode="auto">
          <a:xfrm flipH="1">
            <a:off x="10682243" y="4168616"/>
            <a:ext cx="1176334" cy="1843087"/>
          </a:xfrm>
          <a:custGeom>
            <a:avLst/>
            <a:gdLst>
              <a:gd name="connsiteX0" fmla="*/ -31 w 1822492"/>
              <a:gd name="connsiteY0" fmla="*/ -28 h 2855490"/>
              <a:gd name="connsiteX1" fmla="*/ 1822461 w 1822492"/>
              <a:gd name="connsiteY1" fmla="*/ -28 h 2855490"/>
              <a:gd name="connsiteX2" fmla="*/ 1822461 w 1822492"/>
              <a:gd name="connsiteY2" fmla="*/ 2855463 h 2855490"/>
              <a:gd name="connsiteX3" fmla="*/ -31 w 1822492"/>
              <a:gd name="connsiteY3" fmla="*/ 2855463 h 285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2492" h="2855490" extrusionOk="0">
                <a:moveTo>
                  <a:pt x="-31" y="-28"/>
                </a:moveTo>
                <a:lnTo>
                  <a:pt x="1822461" y="-28"/>
                </a:lnTo>
                <a:lnTo>
                  <a:pt x="1822461" y="2855463"/>
                </a:lnTo>
                <a:lnTo>
                  <a:pt x="-31" y="2855463"/>
                </a:lnTo>
                <a:close/>
              </a:path>
            </a:pathLst>
          </a:cu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16059F-78AC-30A5-8A84-15DC95C6DAB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2086" y="3459338"/>
            <a:ext cx="2561405" cy="256140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C2BCA1-20E9-0B9C-98B4-7D45768F7308}"/>
              </a:ext>
            </a:extLst>
          </p:cNvPr>
          <p:cNvSpPr txBox="1"/>
          <p:nvPr/>
        </p:nvSpPr>
        <p:spPr>
          <a:xfrm>
            <a:off x="1861156" y="2806274"/>
            <a:ext cx="98982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</a:rPr>
              <a:t>Современный подход к обучению, развитию и воспитанию</a:t>
            </a:r>
          </a:p>
        </p:txBody>
      </p:sp>
    </p:spTree>
    <p:extLst>
      <p:ext uri="{BB962C8B-B14F-4D97-AF65-F5344CB8AC3E}">
        <p14:creationId xmlns:p14="http://schemas.microsoft.com/office/powerpoint/2010/main" val="1140203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D944E3-33FA-7426-669D-3C1DA950A865}"/>
              </a:ext>
            </a:extLst>
          </p:cNvPr>
          <p:cNvSpPr txBox="1"/>
          <p:nvPr/>
        </p:nvSpPr>
        <p:spPr>
          <a:xfrm>
            <a:off x="5541869" y="1472204"/>
            <a:ext cx="634712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1C1C1C"/>
                </a:solidFill>
                <a:latin typeface="+mj-lt"/>
              </a:rPr>
              <a:t>ориентирована на современного ребенка: пробуждает любопытство, поддерживает интерес к обучению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600" dirty="0">
              <a:solidFill>
                <a:srgbClr val="1C1C1C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1C1C1C"/>
                </a:solidFill>
                <a:latin typeface="+mj-lt"/>
              </a:rPr>
              <a:t>заложена система по формированию </a:t>
            </a:r>
          </a:p>
          <a:p>
            <a:pPr>
              <a:defRPr/>
            </a:pPr>
            <a:r>
              <a:rPr lang="ru-RU" sz="1600" dirty="0">
                <a:solidFill>
                  <a:srgbClr val="1C1C1C"/>
                </a:solidFill>
                <a:latin typeface="+mj-lt"/>
              </a:rPr>
              <a:t>      традиционных духовно-нравственных ценностей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600" dirty="0">
              <a:solidFill>
                <a:srgbClr val="1C1C1C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1C1C1C"/>
                </a:solidFill>
                <a:latin typeface="+mj-lt"/>
              </a:rPr>
              <a:t>помогает преодолеть дефициты в формировании математической и естественно-научной грамотности создает базу для научно-технического развития страны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600" dirty="0">
              <a:solidFill>
                <a:srgbClr val="1C1C1C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1C1C1C"/>
                </a:solidFill>
                <a:latin typeface="+mj-lt"/>
              </a:rPr>
              <a:t>опирается на практический опыт работы школы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600" dirty="0">
              <a:solidFill>
                <a:srgbClr val="1C1C1C"/>
              </a:solidFill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1C1C1C"/>
                </a:solidFill>
                <a:latin typeface="+mj-lt"/>
              </a:rPr>
              <a:t>органично сочетает принципы и подходы традиционного и развивающего образования</a:t>
            </a:r>
          </a:p>
        </p:txBody>
      </p:sp>
      <p:pic>
        <p:nvPicPr>
          <p:cNvPr id="14" name="Рисунок 11">
            <a:extLst>
              <a:ext uri="{FF2B5EF4-FFF2-40B4-BE49-F238E27FC236}">
                <a16:creationId xmlns:a16="http://schemas.microsoft.com/office/drawing/2014/main" id="{A7A52184-7142-BBE7-25DC-0DB61EF18D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59" b="92676" l="9921" r="89683">
                        <a14:foregroundMark x1="39286" y1="80563" x2="39286" y2="80563"/>
                        <a14:foregroundMark x1="40079" y1="87887" x2="40079" y2="87887"/>
                        <a14:foregroundMark x1="41270" y1="92676" x2="41270" y2="92676"/>
                        <a14:foregroundMark x1="66270" y1="79437" x2="66270" y2="79437"/>
                        <a14:foregroundMark x1="76190" y1="90986" x2="76190" y2="909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03194" y="3616081"/>
            <a:ext cx="1391899" cy="2180835"/>
          </a:xfrm>
          <a:custGeom>
            <a:avLst/>
            <a:gdLst>
              <a:gd name="connsiteX0" fmla="*/ -31 w 1822492"/>
              <a:gd name="connsiteY0" fmla="*/ -28 h 2855490"/>
              <a:gd name="connsiteX1" fmla="*/ 1822461 w 1822492"/>
              <a:gd name="connsiteY1" fmla="*/ -28 h 2855490"/>
              <a:gd name="connsiteX2" fmla="*/ 1822461 w 1822492"/>
              <a:gd name="connsiteY2" fmla="*/ 2855463 h 2855490"/>
              <a:gd name="connsiteX3" fmla="*/ -31 w 1822492"/>
              <a:gd name="connsiteY3" fmla="*/ 2855463 h 285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2492" h="2855490">
                <a:moveTo>
                  <a:pt x="-31" y="-28"/>
                </a:moveTo>
                <a:lnTo>
                  <a:pt x="1822461" y="-28"/>
                </a:lnTo>
                <a:lnTo>
                  <a:pt x="1822461" y="2855463"/>
                </a:lnTo>
                <a:lnTo>
                  <a:pt x="-31" y="2855463"/>
                </a:lnTo>
                <a:close/>
              </a:path>
            </a:pathLst>
          </a:cu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91C367-4D9E-6C5D-69CE-5B0D0B9710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749" y="1117353"/>
            <a:ext cx="2732485" cy="273248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67ABBAF-3355-43C9-2E86-CB6D73FC47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1428" y="3384285"/>
            <a:ext cx="2743200" cy="27432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3FAEDD-9226-E155-6547-A71DC203F9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283" y="1244557"/>
            <a:ext cx="2649155" cy="264915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9239AEA-3BE9-7C8D-D569-EE294937C41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393" y="3384285"/>
            <a:ext cx="2691249" cy="269124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DC86EA5-BF6B-B68E-63E7-2A4F1EA5D15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812" y="3410093"/>
            <a:ext cx="2743199" cy="27431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06794A1-FC37-6745-5807-0FF2899528A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8138" y="1329838"/>
            <a:ext cx="2520000" cy="252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15B0BB-17E8-DD8C-C626-334844A051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243" y="402356"/>
            <a:ext cx="962025" cy="9424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B5B3F31-FF5E-3A42-4E13-F9BA759DFD4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76" y="1288433"/>
            <a:ext cx="2561405" cy="25614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D5DC61F-0AFF-3051-E9A0-F7669364FAC8}"/>
              </a:ext>
            </a:extLst>
          </p:cNvPr>
          <p:cNvSpPr txBox="1"/>
          <p:nvPr/>
        </p:nvSpPr>
        <p:spPr>
          <a:xfrm>
            <a:off x="228668" y="376549"/>
            <a:ext cx="91943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i="0" dirty="0">
                <a:effectLst/>
              </a:rPr>
              <a:t>Система, созданная для современной начальной школы</a:t>
            </a:r>
            <a:endParaRPr lang="ru-RU" sz="2400" b="1" dirty="0"/>
          </a:p>
        </p:txBody>
      </p:sp>
      <p:sp>
        <p:nvSpPr>
          <p:cNvPr id="18" name="TextBox 19">
            <a:extLst>
              <a:ext uri="{FF2B5EF4-FFF2-40B4-BE49-F238E27FC236}">
                <a16:creationId xmlns:a16="http://schemas.microsoft.com/office/drawing/2014/main" id="{B9350663-640B-2F09-8DA3-7EEA624DECC6}"/>
              </a:ext>
            </a:extLst>
          </p:cNvPr>
          <p:cNvSpPr txBox="1"/>
          <p:nvPr/>
        </p:nvSpPr>
        <p:spPr bwMode="auto">
          <a:xfrm>
            <a:off x="494725" y="6069344"/>
            <a:ext cx="7036949" cy="492443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defPPr>
              <a:defRPr lang="en-US"/>
            </a:defPPr>
            <a:lvl1pPr defTabSz="914400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rgbClr val="05418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</a:rPr>
              <a:t>Авторский коллектив: </a:t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учителя – практики, методисты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E82EB2A-F564-8424-4AE0-D1418CB832B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77972" y="5390596"/>
            <a:ext cx="1098091" cy="109809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0F1F134-AE1A-3F16-5008-A4E1BA809ABD}"/>
              </a:ext>
            </a:extLst>
          </p:cNvPr>
          <p:cNvSpPr txBox="1"/>
          <p:nvPr/>
        </p:nvSpPr>
        <p:spPr>
          <a:xfrm>
            <a:off x="8136092" y="5641022"/>
            <a:ext cx="2474444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/>
            <a:r>
              <a:rPr lang="ru-RU" dirty="0">
                <a:solidFill>
                  <a:srgbClr val="1C1C1C"/>
                </a:solidFill>
              </a:rPr>
              <a:t>Подробнее о системе</a:t>
            </a:r>
            <a:endParaRPr lang="ru-RU" sz="1800" dirty="0">
              <a:solidFill>
                <a:srgbClr val="1C1C1C"/>
              </a:solidFill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DFAA8DF-9C9C-F052-15F4-38E8E1B839B0}"/>
              </a:ext>
            </a:extLst>
          </p:cNvPr>
          <p:cNvSpPr txBox="1"/>
          <p:nvPr/>
        </p:nvSpPr>
        <p:spPr bwMode="auto">
          <a:xfrm>
            <a:off x="456961" y="1005859"/>
            <a:ext cx="4508110" cy="246221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>
            <a:defPPr>
              <a:defRPr lang="en-US"/>
            </a:defPPr>
            <a:lvl1pPr defTabSz="914400">
              <a:defRPr sz="2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1800"/>
              </a:spcBef>
              <a:defRPr/>
            </a:pPr>
            <a:r>
              <a:rPr lang="ru-RU" sz="1600" b="0" cap="none" dirty="0">
                <a:solidFill>
                  <a:schemeClr val="tx1"/>
                </a:solidFill>
                <a:latin typeface="+mn-lt"/>
              </a:rPr>
              <a:t>Сформирована в единой концепции </a:t>
            </a:r>
          </a:p>
        </p:txBody>
      </p:sp>
    </p:spTree>
    <p:extLst>
      <p:ext uri="{BB962C8B-B14F-4D97-AF65-F5344CB8AC3E}">
        <p14:creationId xmlns:p14="http://schemas.microsoft.com/office/powerpoint/2010/main" val="3155729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: скругленные углы 18"/>
          <p:cNvSpPr/>
          <p:nvPr/>
        </p:nvSpPr>
        <p:spPr bwMode="auto">
          <a:xfrm rot="2713071">
            <a:off x="6211586" y="1646237"/>
            <a:ext cx="5576032" cy="5576032"/>
          </a:xfrm>
          <a:prstGeom prst="roundRect">
            <a:avLst>
              <a:gd name="adj" fmla="val 10514"/>
            </a:avLst>
          </a:prstGeom>
          <a:solidFill>
            <a:schemeClr val="bg2"/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: скругленные углы 17"/>
          <p:cNvSpPr/>
          <p:nvPr/>
        </p:nvSpPr>
        <p:spPr bwMode="auto">
          <a:xfrm>
            <a:off x="1979447" y="1432154"/>
            <a:ext cx="3207775" cy="1323718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rgbClr val="1C1C1C"/>
              </a:solidFill>
            </a:endParaRPr>
          </a:p>
        </p:txBody>
      </p:sp>
      <p:sp>
        <p:nvSpPr>
          <p:cNvPr id="3" name="Прямоугольник: скругленные углы 2"/>
          <p:cNvSpPr/>
          <p:nvPr/>
        </p:nvSpPr>
        <p:spPr bwMode="auto">
          <a:xfrm rot="2713071">
            <a:off x="2036443" y="2663366"/>
            <a:ext cx="1793236" cy="1793236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5" name="Прямоугольник: скругленные углы 4"/>
          <p:cNvSpPr/>
          <p:nvPr/>
        </p:nvSpPr>
        <p:spPr bwMode="auto">
          <a:xfrm rot="2713071">
            <a:off x="185978" y="2858974"/>
            <a:ext cx="1793236" cy="1793236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6" name="TextBox 19"/>
          <p:cNvSpPr txBox="1"/>
          <p:nvPr/>
        </p:nvSpPr>
        <p:spPr bwMode="auto">
          <a:xfrm>
            <a:off x="334963" y="378329"/>
            <a:ext cx="86131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>
                <a:effectLst/>
              </a:defRPr>
            </a:lvl1pPr>
          </a:lstStyle>
          <a:p>
            <a:r>
              <a:rPr lang="ru-RU" dirty="0"/>
              <a:t>Всё необходимое — в системе</a:t>
            </a:r>
          </a:p>
        </p:txBody>
      </p:sp>
      <p:sp>
        <p:nvSpPr>
          <p:cNvPr id="13" name="TextBox 13"/>
          <p:cNvSpPr txBox="1"/>
          <p:nvPr/>
        </p:nvSpPr>
        <p:spPr bwMode="auto">
          <a:xfrm>
            <a:off x="2656820" y="1463050"/>
            <a:ext cx="2861916" cy="122586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</a:rPr>
              <a:t>4 </a:t>
            </a:r>
            <a:r>
              <a:rPr lang="ru-RU" sz="1600" b="1" dirty="0">
                <a:solidFill>
                  <a:schemeClr val="bg1"/>
                </a:solidFill>
              </a:rPr>
              <a:t>класса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endParaRPr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</a:rPr>
              <a:t>4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sz="1600" b="1" dirty="0">
                <a:solidFill>
                  <a:schemeClr val="bg1"/>
                </a:solidFill>
              </a:rPr>
              <a:t>предмета</a:t>
            </a:r>
            <a:endParaRPr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2200" b="1" dirty="0">
                <a:solidFill>
                  <a:schemeClr val="bg1"/>
                </a:solidFill>
              </a:rPr>
              <a:t>4 </a:t>
            </a:r>
            <a:r>
              <a:rPr lang="ru-RU" sz="1600" b="1" dirty="0">
                <a:solidFill>
                  <a:schemeClr val="bg1"/>
                </a:solidFill>
              </a:rPr>
              <a:t>части</a:t>
            </a:r>
            <a:endParaRPr sz="16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08561" y="3381431"/>
            <a:ext cx="11480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Учебные 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пособия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13954" y="3185823"/>
            <a:ext cx="14382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Цифровое 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дополнение</a:t>
            </a: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4FA1A6B-6BA6-429E-B141-01F20825D3EF}" type="slidenum">
              <a:rPr lang="ru-RU" smtClean="0">
                <a:solidFill>
                  <a:srgbClr val="1C1C1C"/>
                </a:solidFill>
              </a:rPr>
              <a:t>3</a:t>
            </a:fld>
            <a:endParaRPr lang="ru-RU">
              <a:solidFill>
                <a:srgbClr val="1C1C1C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2CDC342-85E3-501C-6D95-EFBEDF453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99" y="1876944"/>
            <a:ext cx="1564005" cy="153225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0347BD0-5D5B-4EC6-3B46-62741C0AE5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957" y="1286914"/>
            <a:ext cx="2732485" cy="273248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FE19FB2D-F988-B685-2E8B-9F87290D6D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856" y="3432405"/>
            <a:ext cx="2743200" cy="27432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45A52B12-1DF1-41A0-7656-3F2761FCF98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219" y="1294851"/>
            <a:ext cx="2649155" cy="264915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B217EAA-46EE-7F2C-D871-C9CFBE9BC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479" y="3556177"/>
            <a:ext cx="2691249" cy="2691249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DDA8082-C192-1EC0-838A-250F403D104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975" y="3468316"/>
            <a:ext cx="2743199" cy="2743199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4821BED-3C61-EBA0-75AC-F8BF62CD2B3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619" y="1375656"/>
            <a:ext cx="2520000" cy="252000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A7C625-DBB4-D401-1648-C6A738ABDB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94245" y="4658927"/>
            <a:ext cx="1890712" cy="18907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D5009D-73C4-249D-70BA-845E4F8FD76F}"/>
              </a:ext>
            </a:extLst>
          </p:cNvPr>
          <p:cNvSpPr txBox="1"/>
          <p:nvPr/>
        </p:nvSpPr>
        <p:spPr>
          <a:xfrm>
            <a:off x="4149747" y="4292664"/>
            <a:ext cx="1865028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 fontScale="77500" lnSpcReduction="20000"/>
          </a:bodyPr>
          <a:lstStyle/>
          <a:p>
            <a:pPr algn="l"/>
            <a:r>
              <a:rPr lang="ru-RU" dirty="0">
                <a:solidFill>
                  <a:srgbClr val="1C1C1C"/>
                </a:solidFill>
              </a:rPr>
              <a:t>Скачать методические рекомендации</a:t>
            </a:r>
            <a:endParaRPr lang="ru-RU" sz="1800" dirty="0">
              <a:solidFill>
                <a:srgbClr val="1C1C1C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D29621-D17A-0C45-CDEF-F71FB04D9D6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849" y="1360650"/>
            <a:ext cx="2561405" cy="2561405"/>
          </a:xfrm>
          <a:prstGeom prst="rect">
            <a:avLst/>
          </a:prstGeom>
        </p:spPr>
      </p:pic>
      <p:sp>
        <p:nvSpPr>
          <p:cNvPr id="4" name="Прямоугольник: скругленные углы 3"/>
          <p:cNvSpPr/>
          <p:nvPr/>
        </p:nvSpPr>
        <p:spPr bwMode="auto">
          <a:xfrm rot="2713071">
            <a:off x="1288096" y="3972245"/>
            <a:ext cx="1793236" cy="1793236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66160" y="4548323"/>
            <a:ext cx="168873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</a:rPr>
              <a:t>Методические </a:t>
            </a:r>
            <a:br>
              <a:rPr lang="ru-RU" sz="1600" b="1" dirty="0">
                <a:solidFill>
                  <a:schemeClr val="bg1"/>
                </a:solidFill>
              </a:rPr>
            </a:br>
            <a:r>
              <a:rPr lang="ru-RU" sz="1600" b="1" dirty="0">
                <a:solidFill>
                  <a:schemeClr val="bg1"/>
                </a:solidFill>
              </a:rPr>
              <a:t>рекомендации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3BD06078-53C2-57C5-6534-75FE8DCFDDBD}"/>
              </a:ext>
            </a:extLst>
          </p:cNvPr>
          <p:cNvSpPr txBox="1"/>
          <p:nvPr/>
        </p:nvSpPr>
        <p:spPr bwMode="auto">
          <a:xfrm>
            <a:off x="6284074" y="6271411"/>
            <a:ext cx="5301569" cy="307777"/>
          </a:xfrm>
          <a:prstGeom prst="rect">
            <a:avLst/>
          </a:prstGeom>
        </p:spPr>
        <p:txBody>
          <a:bodyPr vert="horz" wrap="square" lIns="0" tIns="0" rIns="0" bIns="0" rtlCol="0" anchor="b">
            <a:spAutoFit/>
          </a:bodyPr>
          <a:lstStyle>
            <a:lvl1pPr defTabSz="914400">
              <a:lnSpc>
                <a:spcPct val="100000"/>
              </a:lnSpc>
              <a:spcBef>
                <a:spcPts val="0"/>
              </a:spcBef>
              <a:buNone/>
              <a:defRPr sz="2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СООТВЕТСТВУЕТ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ru-RU" dirty="0">
                <a:solidFill>
                  <a:schemeClr val="tx1"/>
                </a:solidFill>
              </a:rPr>
              <a:t>ФГОС НОО и ФОП НОО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B8115E2-2722-6A3B-3516-1921B13AADB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451" b="89706" l="9091" r="92424">
                        <a14:foregroundMark x1="74242" y1="11765" x2="74242" y2="11765"/>
                        <a14:foregroundMark x1="62879" y1="2941" x2="62879" y2="2941"/>
                        <a14:foregroundMark x1="92424" y1="36275" x2="92424" y2="36275"/>
                        <a14:foregroundMark x1="72727" y1="25000" x2="72727" y2="25000"/>
                        <a14:foregroundMark x1="72727" y1="25980" x2="72727" y2="25980"/>
                        <a14:foregroundMark x1="72727" y1="25980" x2="72727" y2="25980"/>
                        <a14:foregroundMark x1="59848" y1="27451" x2="59848" y2="27451"/>
                        <a14:foregroundMark x1="59091" y1="29412" x2="59091" y2="29412"/>
                        <a14:foregroundMark x1="75000" y1="25000" x2="75000" y2="25000"/>
                        <a14:foregroundMark x1="79545" y1="89706" x2="79545" y2="89706"/>
                        <a14:foregroundMark x1="46970" y1="89706" x2="46970" y2="89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5692" y="4510875"/>
            <a:ext cx="12573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587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E34795D-CD09-5FC1-C051-4AC8131D5E40}"/>
              </a:ext>
            </a:extLst>
          </p:cNvPr>
          <p:cNvSpPr txBox="1"/>
          <p:nvPr/>
        </p:nvSpPr>
        <p:spPr>
          <a:xfrm>
            <a:off x="421589" y="3122666"/>
            <a:ext cx="2361298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tx2"/>
                </a:solidFill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0" dirty="0">
                <a:solidFill>
                  <a:schemeClr val="tx1"/>
                </a:solidFill>
              </a:rPr>
              <a:t>Сквозные понятия и межпредметные связи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D380AA-E7DA-5FFA-EEBF-5B878D8725C0}"/>
              </a:ext>
            </a:extLst>
          </p:cNvPr>
          <p:cNvSpPr txBox="1"/>
          <p:nvPr/>
        </p:nvSpPr>
        <p:spPr>
          <a:xfrm>
            <a:off x="3447811" y="3105902"/>
            <a:ext cx="3110413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 b="1">
                <a:solidFill>
                  <a:schemeClr val="tx2"/>
                </a:solidFill>
                <a:cs typeface="Arial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ru-RU" sz="1800" b="0" dirty="0">
                <a:solidFill>
                  <a:schemeClr val="tx1"/>
                </a:solidFill>
              </a:rPr>
              <a:t>Интеграция обучения и воспитания на основе российских духовно-нравственных ценностей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6102D1-9E49-BD4A-8F4F-39BAD232C9E3}"/>
              </a:ext>
            </a:extLst>
          </p:cNvPr>
          <p:cNvSpPr txBox="1"/>
          <p:nvPr/>
        </p:nvSpPr>
        <p:spPr>
          <a:xfrm>
            <a:off x="6991468" y="2984167"/>
            <a:ext cx="2504376" cy="92333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  <a:cs typeface="Arial"/>
              </a:rPr>
              <a:t>Единое цифровое дополнение 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292E4F-EFA7-F76B-67F0-400480D21A77}"/>
              </a:ext>
            </a:extLst>
          </p:cNvPr>
          <p:cNvSpPr txBox="1"/>
          <p:nvPr/>
        </p:nvSpPr>
        <p:spPr>
          <a:xfrm>
            <a:off x="9556256" y="3198235"/>
            <a:ext cx="2394779" cy="6463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>
              <a:defRPr>
                <a:solidFill>
                  <a:srgbClr val="002060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ru-RU" dirty="0">
                <a:solidFill>
                  <a:schemeClr val="tx1"/>
                </a:solidFill>
                <a:cs typeface="Arial"/>
              </a:rPr>
              <a:t>Единая структура урока для каждого предмета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A185D41-F3D0-1262-3D65-F67BA43E0C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65" b="90708" l="21277" r="94043">
                        <a14:foregroundMark x1="91064" y1="24336" x2="91064" y2="24336"/>
                        <a14:foregroundMark x1="94468" y1="26549" x2="94468" y2="26549"/>
                        <a14:foregroundMark x1="72766" y1="91150" x2="72766" y2="91150"/>
                        <a14:foregroundMark x1="71064" y1="25664" x2="71064" y2="25664"/>
                        <a14:foregroundMark x1="69362" y1="20796" x2="69362" y2="20796"/>
                        <a14:foregroundMark x1="67660" y1="18584" x2="67660" y2="18584"/>
                        <a14:foregroundMark x1="71064" y1="23009" x2="71064" y2="23009"/>
                        <a14:foregroundMark x1="73617" y1="28319" x2="73617" y2="28319"/>
                        <a14:foregroundMark x1="78723" y1="27876" x2="78723" y2="27876"/>
                        <a14:foregroundMark x1="80426" y1="24779" x2="80426" y2="24779"/>
                        <a14:foregroundMark x1="82979" y1="23894" x2="82979" y2="23894"/>
                        <a14:foregroundMark x1="82979" y1="23894" x2="82979" y2="23894"/>
                        <a14:foregroundMark x1="81277" y1="25221" x2="81277" y2="25221"/>
                        <a14:foregroundMark x1="81277" y1="26991" x2="81277" y2="26991"/>
                        <a14:foregroundMark x1="81702" y1="27876" x2="81702" y2="27876"/>
                        <a14:foregroundMark x1="80000" y1="28761" x2="80000" y2="28761"/>
                        <a14:foregroundMark x1="82128" y1="25664" x2="82128" y2="25664"/>
                        <a14:foregroundMark x1="82553" y1="24336" x2="82553" y2="24336"/>
                        <a14:foregroundMark x1="82553" y1="22566" x2="82553" y2="22566"/>
                        <a14:foregroundMark x1="21277" y1="88053" x2="21277" y2="88053"/>
                        <a14:foregroundMark x1="69787" y1="72124" x2="69787" y2="72124"/>
                        <a14:foregroundMark x1="68511" y1="27876" x2="68511" y2="27876"/>
                        <a14:foregroundMark x1="61277" y1="12389" x2="61277" y2="12389"/>
                        <a14:foregroundMark x1="73617" y1="7965" x2="73617" y2="7965"/>
                        <a14:foregroundMark x1="65532" y1="12832" x2="65532" y2="12832"/>
                      </a14:backgroundRemoval>
                    </a14:imgEffect>
                  </a14:imgLayer>
                </a14:imgProps>
              </a:ext>
            </a:extLst>
          </a:blip>
          <a:srcRect l="14931" t="5331"/>
          <a:stretch/>
        </p:blipFill>
        <p:spPr>
          <a:xfrm flipH="1">
            <a:off x="9556256" y="4146521"/>
            <a:ext cx="1904173" cy="20378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56ABE6F-2460-021C-D8FD-5023123A1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51" b="89706" l="9091" r="92424">
                        <a14:foregroundMark x1="74242" y1="11765" x2="74242" y2="11765"/>
                        <a14:foregroundMark x1="62879" y1="2941" x2="62879" y2="2941"/>
                        <a14:foregroundMark x1="92424" y1="36275" x2="92424" y2="36275"/>
                        <a14:foregroundMark x1="72727" y1="25000" x2="72727" y2="25000"/>
                        <a14:foregroundMark x1="72727" y1="25980" x2="72727" y2="25980"/>
                        <a14:foregroundMark x1="72727" y1="25980" x2="72727" y2="25980"/>
                        <a14:foregroundMark x1="59848" y1="27451" x2="59848" y2="27451"/>
                        <a14:foregroundMark x1="59091" y1="29412" x2="59091" y2="29412"/>
                        <a14:foregroundMark x1="75000" y1="25000" x2="75000" y2="25000"/>
                        <a14:foregroundMark x1="79545" y1="89706" x2="79545" y2="89706"/>
                        <a14:foregroundMark x1="46970" y1="89706" x2="46970" y2="8970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0843" y="4193919"/>
            <a:ext cx="1257300" cy="1943100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7226330-9A0E-F8D3-3206-BEBEF30B1C0A}"/>
              </a:ext>
            </a:extLst>
          </p:cNvPr>
          <p:cNvSpPr/>
          <p:nvPr/>
        </p:nvSpPr>
        <p:spPr bwMode="auto">
          <a:xfrm rot="2713071">
            <a:off x="707817" y="2118149"/>
            <a:ext cx="737999" cy="737999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9638B673-DCA7-3E3D-E6FF-2BB038039E44}"/>
              </a:ext>
            </a:extLst>
          </p:cNvPr>
          <p:cNvSpPr/>
          <p:nvPr/>
        </p:nvSpPr>
        <p:spPr bwMode="auto">
          <a:xfrm rot="2713071">
            <a:off x="9821489" y="2118149"/>
            <a:ext cx="737999" cy="737999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D74D39F7-0F7A-B0CC-4557-FB54F54C8B88}"/>
              </a:ext>
            </a:extLst>
          </p:cNvPr>
          <p:cNvSpPr/>
          <p:nvPr/>
        </p:nvSpPr>
        <p:spPr bwMode="auto">
          <a:xfrm rot="2713071">
            <a:off x="7232911" y="2118149"/>
            <a:ext cx="737999" cy="737999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33DD35B-F80A-7B98-5D39-81061A5FA218}"/>
              </a:ext>
            </a:extLst>
          </p:cNvPr>
          <p:cNvSpPr/>
          <p:nvPr/>
        </p:nvSpPr>
        <p:spPr bwMode="auto">
          <a:xfrm rot="2713071">
            <a:off x="3600652" y="2040517"/>
            <a:ext cx="737999" cy="737999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B6021E-1B43-13FA-C272-51E41F0E25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243" y="402356"/>
            <a:ext cx="962025" cy="942495"/>
          </a:xfrm>
          <a:prstGeom prst="ellipse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888CE0-3DB9-4391-9A71-B8134157257E}"/>
              </a:ext>
            </a:extLst>
          </p:cNvPr>
          <p:cNvSpPr txBox="1"/>
          <p:nvPr/>
        </p:nvSpPr>
        <p:spPr>
          <a:xfrm>
            <a:off x="268288" y="513854"/>
            <a:ext cx="89233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>
                <a:effectLst/>
              </a:defRPr>
            </a:lvl1pPr>
          </a:lstStyle>
          <a:p>
            <a:r>
              <a:rPr lang="ru-RU" dirty="0"/>
              <a:t>Единый подход к обучению, развитию и воспитанию→ </a:t>
            </a:r>
          </a:p>
          <a:p>
            <a:r>
              <a:rPr lang="ru-RU" dirty="0"/>
              <a:t>отвечаем на вызовы современной начальной школы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6D0CF7A-C0F1-F6FB-0D05-35D3483A33E2}"/>
              </a:ext>
            </a:extLst>
          </p:cNvPr>
          <p:cNvSpPr/>
          <p:nvPr/>
        </p:nvSpPr>
        <p:spPr bwMode="auto">
          <a:xfrm>
            <a:off x="3582180" y="4952270"/>
            <a:ext cx="2295551" cy="723275"/>
          </a:xfrm>
          <a:prstGeom prst="rect">
            <a:avLst/>
          </a:prstGeom>
          <a:effectLst/>
        </p:spPr>
        <p:txBody>
          <a:bodyPr vert="horz" wrap="square" lIns="0" tIns="0" rIns="0" bIns="0" rtlCol="0" anchor="b">
            <a:spAutoFit/>
          </a:bodyPr>
          <a:lstStyle/>
          <a:p>
            <a:pPr defTabSz="914400">
              <a:spcBef>
                <a:spcPts val="1800"/>
              </a:spcBef>
            </a:pPr>
            <a:endParaRPr lang="ru-RU" sz="1600" dirty="0">
              <a:ea typeface="+mj-ea"/>
              <a:cs typeface="+mj-cs"/>
            </a:endParaRPr>
          </a:p>
          <a:p>
            <a:pPr defTabSz="914400">
              <a:spcBef>
                <a:spcPts val="1800"/>
              </a:spcBef>
            </a:pPr>
            <a:endParaRPr lang="ru-RU" sz="1600" dirty="0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0860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 bwMode="auto">
          <a:xfrm>
            <a:off x="2562021" y="2115473"/>
            <a:ext cx="3263592" cy="1116927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3" name="TextBox 19"/>
          <p:cNvSpPr txBox="1"/>
          <p:nvPr/>
        </p:nvSpPr>
        <p:spPr bwMode="auto">
          <a:xfrm>
            <a:off x="400971" y="208144"/>
            <a:ext cx="96662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>
                <a:effectLst/>
              </a:defRPr>
            </a:lvl1pPr>
          </a:lstStyle>
          <a:p>
            <a:r>
              <a:rPr lang="ru-RU" dirty="0"/>
              <a:t>Сквозные понятия – основа целостного взгляда на мир</a:t>
            </a:r>
          </a:p>
        </p:txBody>
      </p:sp>
      <p:sp>
        <p:nvSpPr>
          <p:cNvPr id="4" name="TextBox 7"/>
          <p:cNvSpPr txBox="1"/>
          <p:nvPr/>
        </p:nvSpPr>
        <p:spPr bwMode="auto">
          <a:xfrm>
            <a:off x="2669956" y="2096492"/>
            <a:ext cx="281983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ru-RU" sz="1400" b="0" dirty="0">
                <a:solidFill>
                  <a:schemeClr val="bg1"/>
                </a:solidFill>
              </a:rPr>
              <a:t>Пример: наклон земной оси (причина) → климат (следствие)</a:t>
            </a:r>
            <a:endParaRPr dirty="0">
              <a:solidFill>
                <a:schemeClr val="bg1"/>
              </a:solidFill>
            </a:endParaRPr>
          </a:p>
          <a:p>
            <a:pPr algn="l">
              <a:defRPr/>
            </a:pPr>
            <a:r>
              <a:rPr lang="ru-RU" sz="1400" b="0" dirty="0">
                <a:solidFill>
                  <a:schemeClr val="bg1"/>
                </a:solidFill>
              </a:rPr>
              <a:t>И то же самое на литературе: «Почему герой так поступил?»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5" name="TextBox 5"/>
          <p:cNvSpPr txBox="1"/>
          <p:nvPr/>
        </p:nvSpPr>
        <p:spPr bwMode="auto">
          <a:xfrm>
            <a:off x="1143179" y="916426"/>
            <a:ext cx="417913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dirty="0">
                <a:cs typeface="Arial"/>
              </a:rPr>
              <a:t>Сквозные понятия создают прочную </a:t>
            </a:r>
            <a:r>
              <a:rPr lang="en-US" sz="1400" b="1" dirty="0">
                <a:cs typeface="Arial"/>
              </a:rPr>
              <a:t/>
            </a:r>
            <a:br>
              <a:rPr lang="en-US" sz="1400" b="1" dirty="0">
                <a:cs typeface="Arial"/>
              </a:rPr>
            </a:br>
            <a:r>
              <a:rPr lang="ru-RU" sz="1400" b="1" dirty="0">
                <a:cs typeface="Arial"/>
              </a:rPr>
              <a:t>основу для формирования целостного взгляда на мир</a:t>
            </a:r>
            <a:endParaRPr lang="ru-RU" sz="1400" b="1"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91274" y="1982056"/>
            <a:ext cx="244455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cs typeface="Arial"/>
              </a:rPr>
              <a:t>«часть» и «целое»</a:t>
            </a:r>
            <a:endParaRPr sz="1400" dirty="0">
              <a:cs typeface="Arial"/>
            </a:endParaRP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cs typeface="Arial"/>
              </a:rPr>
              <a:t>«пространство» </a:t>
            </a:r>
            <a:r>
              <a:rPr lang="en-US" sz="1400" dirty="0">
                <a:cs typeface="Arial"/>
              </a:rPr>
              <a:t/>
            </a:r>
            <a:br>
              <a:rPr lang="en-US" sz="1400" dirty="0">
                <a:cs typeface="Arial"/>
              </a:rPr>
            </a:br>
            <a:r>
              <a:rPr lang="ru-RU" sz="1400" dirty="0">
                <a:cs typeface="Arial"/>
              </a:rPr>
              <a:t>и «время» </a:t>
            </a:r>
            <a:endParaRPr sz="1400" dirty="0">
              <a:cs typeface="Arial"/>
            </a:endParaRPr>
          </a:p>
          <a:p>
            <a:pPr marL="180000" indent="-1800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cs typeface="Arial"/>
              </a:rPr>
              <a:t>«причины» </a:t>
            </a:r>
            <a:r>
              <a:rPr lang="en-US" sz="1400" dirty="0">
                <a:cs typeface="Arial"/>
              </a:rPr>
              <a:t/>
            </a:r>
            <a:br>
              <a:rPr lang="en-US" sz="1400" dirty="0">
                <a:cs typeface="Arial"/>
              </a:rPr>
            </a:br>
            <a:r>
              <a:rPr lang="ru-RU" sz="1400" dirty="0">
                <a:cs typeface="Arial"/>
              </a:rPr>
              <a:t>и «следствия»</a:t>
            </a:r>
            <a:endParaRPr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400971" y="3436032"/>
            <a:ext cx="2710938" cy="1576695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6734" t="1859" r="2275"/>
          <a:stretch/>
        </p:blipFill>
        <p:spPr bwMode="auto">
          <a:xfrm>
            <a:off x="3128938" y="3415703"/>
            <a:ext cx="2389720" cy="1597024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9" name="TextBox 15"/>
          <p:cNvSpPr txBox="1"/>
          <p:nvPr/>
        </p:nvSpPr>
        <p:spPr bwMode="auto">
          <a:xfrm>
            <a:off x="6579855" y="1123480"/>
            <a:ext cx="31717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 b="1">
                <a:solidFill>
                  <a:schemeClr val="tx2"/>
                </a:solidFill>
                <a:cs typeface="Arial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«Сквозные линии» обеспечивают реализацию </a:t>
            </a:r>
            <a:r>
              <a:rPr lang="ru-RU" dirty="0" err="1">
                <a:solidFill>
                  <a:schemeClr val="tx1"/>
                </a:solidFill>
              </a:rPr>
              <a:t>межпредметных</a:t>
            </a:r>
            <a:r>
              <a:rPr lang="ru-RU" dirty="0">
                <a:solidFill>
                  <a:schemeClr val="tx1"/>
                </a:solidFill>
              </a:rPr>
              <a:t> связей</a:t>
            </a:r>
          </a:p>
        </p:txBody>
      </p:sp>
      <p:pic>
        <p:nvPicPr>
          <p:cNvPr id="13" name="Рисунок 21"/>
          <p:cNvPicPr>
            <a:picLocks noChangeAspect="1"/>
          </p:cNvPicPr>
          <p:nvPr/>
        </p:nvPicPr>
        <p:blipFill>
          <a:blip r:embed="rId4"/>
          <a:srcRect b="63323"/>
          <a:stretch/>
        </p:blipFill>
        <p:spPr bwMode="auto">
          <a:xfrm>
            <a:off x="5598900" y="4591152"/>
            <a:ext cx="3346671" cy="109480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24" name="Номер слайда 2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4FA1A6B-6BA6-429E-B141-01F20825D3EF}" type="slidenum">
              <a:rPr lang="ru-RU" smtClean="0">
                <a:solidFill>
                  <a:schemeClr val="tx1"/>
                </a:solidFill>
              </a:rPr>
              <a:t>5</a:t>
            </a:fld>
            <a:endParaRPr lang="ru-RU">
              <a:solidFill>
                <a:schemeClr val="tx1"/>
              </a:solidFill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6A52DECB-FE56-897E-FCD6-08F039FD70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5765" y="2053713"/>
            <a:ext cx="3139775" cy="237127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BEC0BDA-A3DA-1CF6-61D8-FC5336E9D5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25814" y="4486795"/>
            <a:ext cx="2957894" cy="1299602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1801A169-F587-30B8-D867-EF1CE4D331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5540" y="1991901"/>
            <a:ext cx="3080210" cy="2415446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EF6CA894-7679-ACF4-F9C5-C0A1E93F4F6F}"/>
              </a:ext>
            </a:extLst>
          </p:cNvPr>
          <p:cNvSpPr/>
          <p:nvPr/>
        </p:nvSpPr>
        <p:spPr bwMode="auto">
          <a:xfrm rot="2713071">
            <a:off x="5652546" y="1168173"/>
            <a:ext cx="737999" cy="737999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F13F51D-FC13-6DF4-1485-CB4844BF936B}"/>
              </a:ext>
            </a:extLst>
          </p:cNvPr>
          <p:cNvSpPr/>
          <p:nvPr/>
        </p:nvSpPr>
        <p:spPr bwMode="auto">
          <a:xfrm rot="2713071">
            <a:off x="363339" y="911324"/>
            <a:ext cx="737999" cy="737999"/>
          </a:xfrm>
          <a:prstGeom prst="round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4EC5B99-043A-CD0B-00C2-3694344A35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00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3217913" y="2529348"/>
            <a:ext cx="2659319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-331839" y="1031467"/>
            <a:ext cx="9660194" cy="944816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/>
              </a:solidFill>
            </a:endParaRPr>
          </a:p>
        </p:txBody>
      </p:sp>
      <p:sp>
        <p:nvSpPr>
          <p:cNvPr id="4" name="TextBox 1"/>
          <p:cNvSpPr txBox="1"/>
          <p:nvPr/>
        </p:nvSpPr>
        <p:spPr bwMode="auto">
          <a:xfrm>
            <a:off x="272231" y="1161731"/>
            <a:ext cx="9318292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defRPr/>
            </a:pPr>
            <a:r>
              <a:rPr lang="ru-RU" sz="1600" b="1" dirty="0">
                <a:solidFill>
                  <a:schemeClr val="bg1"/>
                </a:solidFill>
                <a:cs typeface="Arial"/>
              </a:rPr>
              <a:t>Единая методическая модель для всех предметов, облегчающая работу учителей</a:t>
            </a:r>
          </a:p>
          <a:p>
            <a:pPr algn="l">
              <a:spcBef>
                <a:spcPts val="600"/>
              </a:spcBef>
              <a:defRPr/>
            </a:pPr>
            <a:r>
              <a:rPr lang="ru-RU" sz="1600" b="1" dirty="0">
                <a:solidFill>
                  <a:schemeClr val="bg1"/>
                </a:solidFill>
                <a:cs typeface="Arial"/>
              </a:rPr>
              <a:t>Структура уроков с четким разделением этапов работы</a:t>
            </a:r>
            <a:endParaRPr sz="2000" b="1" dirty="0">
              <a:solidFill>
                <a:schemeClr val="bg1"/>
              </a:solidFill>
            </a:endParaRPr>
          </a:p>
        </p:txBody>
      </p:sp>
      <p:pic>
        <p:nvPicPr>
          <p:cNvPr id="6" name="Рисунок 1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225323" y="3613356"/>
            <a:ext cx="2764366" cy="2780070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67931" y="2477781"/>
            <a:ext cx="19538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cs typeface="Times New Roman"/>
              </a:rPr>
              <a:t>Мотивационный вопрос</a:t>
            </a:r>
            <a:endParaRPr lang="ru-RU" sz="14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111911" y="2964426"/>
            <a:ext cx="29290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cs typeface="Times New Roman"/>
              </a:rPr>
              <a:t>Основная учебная информация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43274" y="2544098"/>
            <a:ext cx="23839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Читаем</a:t>
            </a:r>
            <a:r>
              <a:rPr lang="ru-RU" sz="1600" b="1" dirty="0">
                <a:cs typeface="Times New Roman"/>
              </a:rPr>
              <a:t> </a:t>
            </a:r>
            <a:r>
              <a:rPr lang="ru-RU" sz="1600" b="1" dirty="0">
                <a:solidFill>
                  <a:schemeClr val="bg1"/>
                </a:solidFill>
                <a:cs typeface="Times New Roman"/>
              </a:rPr>
              <a:t>внимательно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71475" y="5066069"/>
            <a:ext cx="1899776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6835" y="5080819"/>
            <a:ext cx="16898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Занимательно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17914" y="3561734"/>
            <a:ext cx="1309840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43274" y="3576484"/>
            <a:ext cx="10631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Полезно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71475" y="3561735"/>
            <a:ext cx="1730170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96836" y="3576485"/>
            <a:ext cx="14654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Поработаем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698533" y="2087563"/>
            <a:ext cx="2128376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823893" y="2102313"/>
            <a:ext cx="18982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Школьная</a:t>
            </a:r>
            <a:r>
              <a:rPr lang="ru-RU" sz="1600" b="1" dirty="0">
                <a:cs typeface="Times New Roman"/>
              </a:rPr>
              <a:t> </a:t>
            </a:r>
            <a:r>
              <a:rPr lang="ru-RU" sz="1600" b="1" dirty="0">
                <a:solidFill>
                  <a:schemeClr val="bg1"/>
                </a:solidFill>
                <a:cs typeface="Times New Roman"/>
              </a:rPr>
              <a:t>доска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217913" y="2086896"/>
            <a:ext cx="1715422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343273" y="2101646"/>
            <a:ext cx="1435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Разберёмся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71475" y="2087563"/>
            <a:ext cx="1177105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6835" y="2102313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Вопрос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594988" y="2477781"/>
            <a:ext cx="39869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cs typeface="Times New Roman"/>
              </a:rPr>
              <a:t>Закрепление учебной информации основными выводами, логическими схемами и </a:t>
            </a:r>
            <a:r>
              <a:rPr lang="ru-RU" sz="1400" dirty="0" err="1">
                <a:cs typeface="Times New Roman"/>
              </a:rPr>
              <a:t>инфографикой</a:t>
            </a:r>
            <a:endParaRPr lang="ru-RU" sz="1400" dirty="0"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60557" y="3977784"/>
            <a:ext cx="257850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cs typeface="Times New Roman"/>
              </a:rPr>
              <a:t>Задания «простые» (повторение и закрепление учебного материала) 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3112971" y="3977784"/>
            <a:ext cx="26978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cs typeface="Times New Roman"/>
              </a:rPr>
              <a:t>Задания на развитие функциональной грамотности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67931" y="5470467"/>
            <a:ext cx="29545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cs typeface="Times New Roman"/>
              </a:rPr>
              <a:t>Задания для проектной деятельности, развитие любознательности. 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109811" y="5470467"/>
            <a:ext cx="29545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cs typeface="Times New Roman"/>
              </a:rPr>
              <a:t>Материалы для проектной деятельности, внеурочной деятельности, развитие любознательности</a:t>
            </a: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3214790" y="5072317"/>
            <a:ext cx="1177105" cy="353961"/>
          </a:xfrm>
          <a:prstGeom prst="roundRect">
            <a:avLst>
              <a:gd name="adj" fmla="val 3125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340150" y="5087067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cs typeface="Times New Roman"/>
              </a:rPr>
              <a:t>Проект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45" name="Номер слайда 4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4FA1A6B-6BA6-429E-B141-01F20825D3EF}" type="slidenum">
              <a:rPr lang="ru-RU" smtClean="0">
                <a:solidFill>
                  <a:schemeClr val="tx1"/>
                </a:solidFill>
              </a:rPr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F4AAC1-2097-92ED-B5CB-4CF7060496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7232" y="3142660"/>
            <a:ext cx="2838577" cy="371533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4E7022-15B5-2F6E-15D8-4F9AE3BDC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B9C1D35-9C5E-0310-0508-ADC923FFE52F}"/>
              </a:ext>
            </a:extLst>
          </p:cNvPr>
          <p:cNvSpPr txBox="1"/>
          <p:nvPr/>
        </p:nvSpPr>
        <p:spPr>
          <a:xfrm>
            <a:off x="358704" y="404620"/>
            <a:ext cx="88391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>
                <a:effectLst/>
              </a:defRPr>
            </a:lvl1pPr>
          </a:lstStyle>
          <a:p>
            <a:r>
              <a:rPr lang="ru-RU" dirty="0"/>
              <a:t>Единая модель урока – понятная учителю и ученику </a:t>
            </a:r>
          </a:p>
        </p:txBody>
      </p:sp>
    </p:spTree>
    <p:extLst>
      <p:ext uri="{BB962C8B-B14F-4D97-AF65-F5344CB8AC3E}">
        <p14:creationId xmlns:p14="http://schemas.microsoft.com/office/powerpoint/2010/main" val="2344517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9"/>
          <p:cNvSpPr txBox="1"/>
          <p:nvPr/>
        </p:nvSpPr>
        <p:spPr bwMode="auto">
          <a:xfrm>
            <a:off x="351993" y="408655"/>
            <a:ext cx="88610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 i="0">
                <a:effectLst/>
              </a:defRPr>
            </a:lvl1pPr>
          </a:lstStyle>
          <a:p>
            <a:r>
              <a:rPr lang="ru-RU" dirty="0"/>
              <a:t>Актуальное содержание для современного школьника </a:t>
            </a:r>
          </a:p>
        </p:txBody>
      </p:sp>
      <p:sp>
        <p:nvSpPr>
          <p:cNvPr id="4" name="Прямоугольник 3"/>
          <p:cNvSpPr/>
          <p:nvPr/>
        </p:nvSpPr>
        <p:spPr bwMode="auto">
          <a:xfrm rot="10800000" flipV="1">
            <a:off x="6096000" y="1624644"/>
            <a:ext cx="5333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Единое цифровое дополнение </a:t>
            </a:r>
            <a:br>
              <a:rPr lang="ru-RU" sz="1600" b="1" dirty="0">
                <a:solidFill>
                  <a:srgbClr val="1C1C1C"/>
                </a:solidFill>
                <a:cs typeface="Arial"/>
              </a:rPr>
            </a:br>
            <a:r>
              <a:rPr lang="ru-RU" sz="1600" b="1" dirty="0">
                <a:solidFill>
                  <a:srgbClr val="1C1C1C"/>
                </a:solidFill>
                <a:cs typeface="Arial"/>
              </a:rPr>
              <a:t>для всех предметов</a:t>
            </a:r>
            <a:endParaRPr lang="ru-RU" sz="1600" b="1" dirty="0">
              <a:solidFill>
                <a:srgbClr val="1C1C1C"/>
              </a:solidFill>
            </a:endParaRPr>
          </a:p>
        </p:txBody>
      </p:sp>
      <p:sp>
        <p:nvSpPr>
          <p:cNvPr id="7" name="TextBox 8"/>
          <p:cNvSpPr txBox="1"/>
          <p:nvPr/>
        </p:nvSpPr>
        <p:spPr bwMode="auto">
          <a:xfrm>
            <a:off x="5222562" y="5874517"/>
            <a:ext cx="2446599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1C1C1C"/>
                </a:solidFill>
              </a:rPr>
              <a:t>Внутри пособий QR-код </a:t>
            </a:r>
            <a:br>
              <a:rPr lang="ru-RU" sz="1400" dirty="0">
                <a:solidFill>
                  <a:srgbClr val="1C1C1C"/>
                </a:solidFill>
              </a:rPr>
            </a:br>
            <a:r>
              <a:rPr lang="ru-RU" sz="1400" dirty="0">
                <a:solidFill>
                  <a:srgbClr val="1C1C1C"/>
                </a:solidFill>
              </a:rPr>
              <a:t>к каждому уроку</a:t>
            </a:r>
            <a:endParaRPr dirty="0">
              <a:solidFill>
                <a:srgbClr val="1C1C1C"/>
              </a:solidFill>
            </a:endParaRPr>
          </a:p>
        </p:txBody>
      </p:sp>
      <p:sp>
        <p:nvSpPr>
          <p:cNvPr id="9" name="TextBox 12"/>
          <p:cNvSpPr txBox="1"/>
          <p:nvPr/>
        </p:nvSpPr>
        <p:spPr bwMode="auto">
          <a:xfrm>
            <a:off x="5510533" y="2910559"/>
            <a:ext cx="6097439" cy="305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1C1C1C"/>
                </a:solidFill>
              </a:rPr>
              <a:t>В режиме «ученик» предусмотрена игрофикация</a:t>
            </a:r>
          </a:p>
        </p:txBody>
      </p:sp>
      <p:sp>
        <p:nvSpPr>
          <p:cNvPr id="10" name="Прямоугольник 2"/>
          <p:cNvSpPr/>
          <p:nvPr/>
        </p:nvSpPr>
        <p:spPr bwMode="auto">
          <a:xfrm rot="10800000" flipV="1">
            <a:off x="1121707" y="1378931"/>
            <a:ext cx="364354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Учитывает особенности восприятия современного ребенка : текст чередуется с иллюстрацией (инфографикой)</a:t>
            </a:r>
            <a:endParaRPr lang="ru-RU" sz="1600" b="1" dirty="0">
              <a:solidFill>
                <a:srgbClr val="1C1C1C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 rot="2713071">
            <a:off x="361108" y="1640874"/>
            <a:ext cx="607909" cy="607909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 rot="2713071">
            <a:off x="5325984" y="1614680"/>
            <a:ext cx="607909" cy="607909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4815679" y="3370755"/>
            <a:ext cx="4248927" cy="2499732"/>
            <a:chOff x="3038500" y="2404735"/>
            <a:chExt cx="4248927" cy="2499732"/>
          </a:xfrm>
        </p:grpSpPr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/>
            <a:srcRect l="7047" t="24947" r="6944" b="24537"/>
            <a:stretch/>
          </p:blipFill>
          <p:spPr bwMode="auto">
            <a:xfrm>
              <a:off x="3038500" y="2404735"/>
              <a:ext cx="4248927" cy="2499732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4" r="17520"/>
            <a:stretch/>
          </p:blipFill>
          <p:spPr>
            <a:xfrm>
              <a:off x="3620728" y="2609506"/>
              <a:ext cx="3111911" cy="1951020"/>
            </a:xfrm>
            <a:prstGeom prst="rect">
              <a:avLst/>
            </a:prstGeom>
          </p:spPr>
        </p:pic>
      </p:grpSp>
      <p:grpSp>
        <p:nvGrpSpPr>
          <p:cNvPr id="27" name="Группа 26"/>
          <p:cNvGrpSpPr/>
          <p:nvPr/>
        </p:nvGrpSpPr>
        <p:grpSpPr>
          <a:xfrm>
            <a:off x="7721112" y="3864827"/>
            <a:ext cx="4248927" cy="2499732"/>
            <a:chOff x="9291815" y="3215897"/>
            <a:chExt cx="4248927" cy="2499732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3"/>
            <a:srcRect l="7047" t="24947" r="6944" b="24537"/>
            <a:stretch/>
          </p:blipFill>
          <p:spPr bwMode="auto">
            <a:xfrm>
              <a:off x="9291815" y="3215897"/>
              <a:ext cx="4248927" cy="2499732"/>
            </a:xfrm>
            <a:prstGeom prst="rect">
              <a:avLst/>
            </a:prstGeom>
          </p:spPr>
        </p:pic>
        <p:pic>
          <p:nvPicPr>
            <p:cNvPr id="26" name="Рисунок 2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r="11676"/>
            <a:stretch/>
          </p:blipFill>
          <p:spPr>
            <a:xfrm>
              <a:off x="9881419" y="3433736"/>
              <a:ext cx="3098884" cy="1912554"/>
            </a:xfrm>
            <a:prstGeom prst="rect">
              <a:avLst/>
            </a:prstGeom>
          </p:spPr>
        </p:pic>
      </p:grpSp>
      <p:pic>
        <p:nvPicPr>
          <p:cNvPr id="6" name="Рисунок 3"/>
          <p:cNvPicPr>
            <a:picLocks noChangeAspect="1"/>
          </p:cNvPicPr>
          <p:nvPr/>
        </p:nvPicPr>
        <p:blipFill>
          <a:blip r:embed="rId6"/>
          <a:srcRect l="76895" t="46412"/>
          <a:stretch/>
        </p:blipFill>
        <p:spPr bwMode="auto">
          <a:xfrm>
            <a:off x="10630544" y="5070974"/>
            <a:ext cx="1374643" cy="1509449"/>
          </a:xfrm>
          <a:prstGeom prst="rect">
            <a:avLst/>
          </a:prstGeom>
          <a:effectLst/>
        </p:spPr>
      </p:pic>
      <p:sp>
        <p:nvSpPr>
          <p:cNvPr id="28" name="Прямоугольник 27"/>
          <p:cNvSpPr/>
          <p:nvPr/>
        </p:nvSpPr>
        <p:spPr>
          <a:xfrm>
            <a:off x="5510533" y="2530015"/>
            <a:ext cx="285872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>
                <a:solidFill>
                  <a:srgbClr val="1C1C1C"/>
                </a:solidFill>
              </a:rPr>
              <a:t>2 режима: ученик и учитель</a:t>
            </a:r>
          </a:p>
        </p:txBody>
      </p:sp>
      <p:grpSp>
        <p:nvGrpSpPr>
          <p:cNvPr id="34" name="Группа 33"/>
          <p:cNvGrpSpPr/>
          <p:nvPr/>
        </p:nvGrpSpPr>
        <p:grpSpPr>
          <a:xfrm>
            <a:off x="5303204" y="2593921"/>
            <a:ext cx="183393" cy="583148"/>
            <a:chOff x="6350340" y="2505431"/>
            <a:chExt cx="183393" cy="583148"/>
          </a:xfrm>
        </p:grpSpPr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25D6C756-D581-FA8A-F820-CA4F0E28726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34663" y="2618392"/>
              <a:ext cx="0" cy="412402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Ромб 29">
              <a:extLst>
                <a:ext uri="{FF2B5EF4-FFF2-40B4-BE49-F238E27FC236}">
                  <a16:creationId xmlns:a16="http://schemas.microsoft.com/office/drawing/2014/main" id="{0695840D-7F1A-CA40-2C17-E19439914266}"/>
                </a:ext>
              </a:extLst>
            </p:cNvPr>
            <p:cNvSpPr/>
            <p:nvPr/>
          </p:nvSpPr>
          <p:spPr bwMode="auto">
            <a:xfrm>
              <a:off x="6350340" y="2905186"/>
              <a:ext cx="183393" cy="183393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1C1C1C"/>
                </a:solidFill>
              </a:endParaRPr>
            </a:p>
          </p:txBody>
        </p:sp>
        <p:sp>
          <p:nvSpPr>
            <p:cNvPr id="31" name="Ромб 30">
              <a:extLst>
                <a:ext uri="{FF2B5EF4-FFF2-40B4-BE49-F238E27FC236}">
                  <a16:creationId xmlns:a16="http://schemas.microsoft.com/office/drawing/2014/main" id="{A6A4EC7C-4153-F8CB-35D7-83943873C520}"/>
                </a:ext>
              </a:extLst>
            </p:cNvPr>
            <p:cNvSpPr/>
            <p:nvPr/>
          </p:nvSpPr>
          <p:spPr bwMode="auto">
            <a:xfrm>
              <a:off x="6350340" y="2505431"/>
              <a:ext cx="183393" cy="183393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1C1C1C"/>
                </a:solidFill>
              </a:endParaRPr>
            </a:p>
          </p:txBody>
        </p:sp>
      </p:grpSp>
      <p:sp>
        <p:nvSpPr>
          <p:cNvPr id="37" name="Номер слайда 3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34FA1A6B-6BA6-429E-B141-01F20825D3EF}" type="slidenum">
              <a:rPr lang="ru-RU" smtClean="0">
                <a:solidFill>
                  <a:srgbClr val="1C1C1C"/>
                </a:solidFill>
              </a:rPr>
              <a:t>7</a:t>
            </a:fld>
            <a:endParaRPr lang="ru-RU">
              <a:solidFill>
                <a:srgbClr val="1C1C1C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C05D68-2580-F43F-3419-140429092AC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5857" r="2736"/>
          <a:stretch/>
        </p:blipFill>
        <p:spPr>
          <a:xfrm>
            <a:off x="1783786" y="4830679"/>
            <a:ext cx="1373798" cy="93535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E09281-30ED-A706-52DD-9DA4DA0802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28169" y1="84884" x2="28169" y2="848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695113" y="4741800"/>
            <a:ext cx="926376" cy="112208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76EB768-5F26-7530-916C-693073E060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15" b="89744" l="6522" r="96739">
                        <a14:foregroundMark x1="6522" y1="63590" x2="6522" y2="63590"/>
                        <a14:foregroundMark x1="18478" y1="73846" x2="18478" y2="73846"/>
                        <a14:foregroundMark x1="27717" y1="70769" x2="27717" y2="70769"/>
                        <a14:foregroundMark x1="36413" y1="67179" x2="36413" y2="67179"/>
                        <a14:foregroundMark x1="75543" y1="50256" x2="75543" y2="50256"/>
                        <a14:foregroundMark x1="67935" y1="55385" x2="67935" y2="55385"/>
                        <a14:foregroundMark x1="70652" y1="57949" x2="70652" y2="57949"/>
                        <a14:foregroundMark x1="43478" y1="20000" x2="43478" y2="20000"/>
                        <a14:foregroundMark x1="61957" y1="24615" x2="61957" y2="24615"/>
                        <a14:foregroundMark x1="59239" y1="40513" x2="59239" y2="40513"/>
                        <a14:foregroundMark x1="51087" y1="30769" x2="51087" y2="30769"/>
                        <a14:foregroundMark x1="54348" y1="20513" x2="54348" y2="20513"/>
                        <a14:foregroundMark x1="46196" y1="12308" x2="46196" y2="12308"/>
                        <a14:foregroundMark x1="47283" y1="10256" x2="47283" y2="10256"/>
                        <a14:foregroundMark x1="43478" y1="5641" x2="43478" y2="5641"/>
                        <a14:foregroundMark x1="48913" y1="7692" x2="48913" y2="7692"/>
                        <a14:foregroundMark x1="61957" y1="25128" x2="61957" y2="25128"/>
                        <a14:foregroundMark x1="84783" y1="28205" x2="84783" y2="28205"/>
                        <a14:foregroundMark x1="82609" y1="42051" x2="82609" y2="42051"/>
                        <a14:foregroundMark x1="71739" y1="39487" x2="71739" y2="39487"/>
                        <a14:foregroundMark x1="55978" y1="36410" x2="55978" y2="36410"/>
                        <a14:foregroundMark x1="45109" y1="36410" x2="45109" y2="36410"/>
                        <a14:foregroundMark x1="52174" y1="44103" x2="52174" y2="44103"/>
                        <a14:foregroundMark x1="61957" y1="45128" x2="61957" y2="45128"/>
                        <a14:foregroundMark x1="70652" y1="50256" x2="70652" y2="50256"/>
                        <a14:foregroundMark x1="88587" y1="60513" x2="88587" y2="60513"/>
                        <a14:foregroundMark x1="88587" y1="65641" x2="89674" y2="68205"/>
                        <a14:foregroundMark x1="91848" y1="70769" x2="91848" y2="70769"/>
                        <a14:foregroundMark x1="58152" y1="89744" x2="58152" y2="89744"/>
                        <a14:foregroundMark x1="96739" y1="41026" x2="96739" y2="4102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93696" y="4407427"/>
            <a:ext cx="1471558" cy="1559532"/>
          </a:xfrm>
          <a:prstGeom prst="rect">
            <a:avLst/>
          </a:prstGeom>
        </p:spPr>
      </p:pic>
      <p:sp>
        <p:nvSpPr>
          <p:cNvPr id="12" name="Прямоугольник 2">
            <a:extLst>
              <a:ext uri="{FF2B5EF4-FFF2-40B4-BE49-F238E27FC236}">
                <a16:creationId xmlns:a16="http://schemas.microsoft.com/office/drawing/2014/main" id="{98078CF4-71E0-F23E-69AC-58704DAC99C8}"/>
              </a:ext>
            </a:extLst>
          </p:cNvPr>
          <p:cNvSpPr/>
          <p:nvPr/>
        </p:nvSpPr>
        <p:spPr bwMode="auto">
          <a:xfrm rot="10800000" flipV="1">
            <a:off x="1139187" y="2773261"/>
            <a:ext cx="3218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Интерактивный формат заданий</a:t>
            </a:r>
            <a:endParaRPr lang="ru-RU" sz="1600" b="1" dirty="0">
              <a:solidFill>
                <a:srgbClr val="1C1C1C"/>
              </a:solidFill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DAD187C-89AD-AE3F-A001-98AD3CF0D8E0}"/>
              </a:ext>
            </a:extLst>
          </p:cNvPr>
          <p:cNvSpPr/>
          <p:nvPr/>
        </p:nvSpPr>
        <p:spPr bwMode="auto">
          <a:xfrm rot="2713071">
            <a:off x="348726" y="2691651"/>
            <a:ext cx="607909" cy="607909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sp>
        <p:nvSpPr>
          <p:cNvPr id="20" name="Прямоугольник 2">
            <a:extLst>
              <a:ext uri="{FF2B5EF4-FFF2-40B4-BE49-F238E27FC236}">
                <a16:creationId xmlns:a16="http://schemas.microsoft.com/office/drawing/2014/main" id="{02A65F2C-D1EC-3A7B-1C00-2DDCBA161F15}"/>
              </a:ext>
            </a:extLst>
          </p:cNvPr>
          <p:cNvSpPr/>
          <p:nvPr/>
        </p:nvSpPr>
        <p:spPr bwMode="auto">
          <a:xfrm rot="10800000" flipV="1">
            <a:off x="1145473" y="3804581"/>
            <a:ext cx="32187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Контекст заданий  с учетом среды, близкой ребенку </a:t>
            </a:r>
            <a:endParaRPr lang="ru-RU" sz="1600" b="1" dirty="0">
              <a:solidFill>
                <a:srgbClr val="1C1C1C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E2B99-5BE7-7385-6880-1BD4908F08D0}"/>
              </a:ext>
            </a:extLst>
          </p:cNvPr>
          <p:cNvSpPr/>
          <p:nvPr/>
        </p:nvSpPr>
        <p:spPr bwMode="auto">
          <a:xfrm rot="2713071">
            <a:off x="411181" y="3761462"/>
            <a:ext cx="607909" cy="607909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 dirty="0">
              <a:solidFill>
                <a:srgbClr val="1C1C1C"/>
              </a:solidFill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107D607-FC6F-9450-14F4-8356213675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104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301C3-295A-5752-B93C-1E3E53FC1A7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9514" y="659165"/>
            <a:ext cx="8455132" cy="410882"/>
          </a:xfrm>
          <a:noFill/>
        </p:spPr>
        <p:txBody>
          <a:bodyPr wrap="square">
            <a:spAutoFit/>
          </a:bodyPr>
          <a:lstStyle/>
          <a:p>
            <a:pPr defTabSz="457200"/>
            <a:r>
              <a:rPr lang="ru-RU" sz="2300" b="1" dirty="0">
                <a:latin typeface="+mn-lt"/>
                <a:ea typeface="+mn-ea"/>
                <a:cs typeface="+mn-cs"/>
              </a:rPr>
              <a:t>Математика: наблюдаем, обобщаем, применяем </a:t>
            </a:r>
          </a:p>
        </p:txBody>
      </p:sp>
      <p:graphicFrame>
        <p:nvGraphicFramePr>
          <p:cNvPr id="23" name="Таблица 22">
            <a:extLst>
              <a:ext uri="{FF2B5EF4-FFF2-40B4-BE49-F238E27FC236}">
                <a16:creationId xmlns:a16="http://schemas.microsoft.com/office/drawing/2014/main" id="{02F8ABE0-265E-3413-12E4-70ED6B5D33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010709"/>
              </p:ext>
            </p:extLst>
          </p:nvPr>
        </p:nvGraphicFramePr>
        <p:xfrm>
          <a:off x="334963" y="2073957"/>
          <a:ext cx="11329194" cy="351088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52335">
                  <a:extLst>
                    <a:ext uri="{9D8B030D-6E8A-4147-A177-3AD203B41FA5}">
                      <a16:colId xmlns:a16="http://schemas.microsoft.com/office/drawing/2014/main" val="1102047414"/>
                    </a:ext>
                  </a:extLst>
                </a:gridCol>
                <a:gridCol w="4390845">
                  <a:extLst>
                    <a:ext uri="{9D8B030D-6E8A-4147-A177-3AD203B41FA5}">
                      <a16:colId xmlns:a16="http://schemas.microsoft.com/office/drawing/2014/main" val="3832895613"/>
                    </a:ext>
                  </a:extLst>
                </a:gridCol>
                <a:gridCol w="3386014">
                  <a:extLst>
                    <a:ext uri="{9D8B030D-6E8A-4147-A177-3AD203B41FA5}">
                      <a16:colId xmlns:a16="http://schemas.microsoft.com/office/drawing/2014/main" val="2882164968"/>
                    </a:ext>
                  </a:extLst>
                </a:gridCol>
              </a:tblGrid>
              <a:tr h="460106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Методическая особенность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sz="14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Образовательный результат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124618"/>
                  </a:ext>
                </a:extLst>
              </a:tr>
              <a:tr h="692121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Наблюдают → обобщают → выдвигают гипотезу 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Дети самостоятельно открывают знания, сверяя с культурным образцом</a:t>
                      </a:r>
                    </a:p>
                    <a:p>
                      <a:endParaRPr sz="14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навыков самостоятельного получения знаний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12699168"/>
                  </a:ext>
                </a:extLst>
              </a:tr>
              <a:tr h="796912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Задачи-ключи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Решение базовых задач с последующим применением метода к новым ситуациям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гибкости мышления и способности решать нестандартные задачи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62731327"/>
                  </a:ext>
                </a:extLst>
              </a:tr>
              <a:tr h="799005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Рубрика «Полезно» — математика в жизни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Применение знаний в реальной ситуации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Интерпретация ответа (Что означает это число в жизни?)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функциональной грамотности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3449286"/>
                  </a:ext>
                </a:extLst>
              </a:tr>
              <a:tr h="723339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Рубрика «Занимательно» 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Материалы для проведения урока по решению задач на смекалку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Развитие креативного мышления</a:t>
                      </a:r>
                    </a:p>
                  </a:txBody>
                  <a:tcPr>
                    <a:lnL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6F4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0126662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635EEA6-EE5D-CA7C-09CA-781734656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B06EBC-59D3-405D-B7BE-CBD22370A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6815" y="5850054"/>
            <a:ext cx="917342" cy="91734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CCF853-1A8B-5721-7AC7-CBFF4F6C6D87}"/>
              </a:ext>
            </a:extLst>
          </p:cNvPr>
          <p:cNvSpPr txBox="1"/>
          <p:nvPr/>
        </p:nvSpPr>
        <p:spPr>
          <a:xfrm>
            <a:off x="8456844" y="6267370"/>
            <a:ext cx="2474444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/>
            <a:r>
              <a:rPr lang="ru-RU" sz="1400" dirty="0">
                <a:solidFill>
                  <a:srgbClr val="1C1C1C"/>
                </a:solidFill>
              </a:rPr>
              <a:t>Подробнее о системе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2AC540B-A884-13E3-1BDF-31559BADE7E1}"/>
              </a:ext>
            </a:extLst>
          </p:cNvPr>
          <p:cNvSpPr/>
          <p:nvPr/>
        </p:nvSpPr>
        <p:spPr bwMode="auto">
          <a:xfrm rot="10800000" flipV="1">
            <a:off x="279514" y="1318086"/>
            <a:ext cx="98401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Самостоятельно открываем способы решения  и применяем их в новых ситуациях</a:t>
            </a:r>
            <a:endParaRPr lang="ru-RU" sz="1600" b="1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264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EC305675-7D69-1BFA-71CD-CD8B959817DF}"/>
              </a:ext>
            </a:extLst>
          </p:cNvPr>
          <p:cNvSpPr txBox="1">
            <a:spLocks/>
          </p:cNvSpPr>
          <p:nvPr/>
        </p:nvSpPr>
        <p:spPr bwMode="auto">
          <a:xfrm>
            <a:off x="279514" y="429657"/>
            <a:ext cx="105156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400" b="1"/>
            </a:lvl1pPr>
          </a:lstStyle>
          <a:p>
            <a:r>
              <a:rPr lang="ru-RU" dirty="0"/>
              <a:t>Окружающий мир: наблюдаем, исследуем, открываем 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B729A057-E73D-C560-F5D2-20D31934D7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82285"/>
              </p:ext>
            </p:extLst>
          </p:nvPr>
        </p:nvGraphicFramePr>
        <p:xfrm>
          <a:off x="424300" y="1826479"/>
          <a:ext cx="11477415" cy="4116442"/>
        </p:xfrm>
        <a:graphic>
          <a:graphicData uri="http://schemas.openxmlformats.org/drawingml/2006/table">
            <a:tbl>
              <a:tblPr/>
              <a:tblGrid>
                <a:gridCol w="3619274">
                  <a:extLst>
                    <a:ext uri="{9D8B030D-6E8A-4147-A177-3AD203B41FA5}">
                      <a16:colId xmlns:a16="http://schemas.microsoft.com/office/drawing/2014/main" val="577975635"/>
                    </a:ext>
                  </a:extLst>
                </a:gridCol>
                <a:gridCol w="3693706">
                  <a:extLst>
                    <a:ext uri="{9D8B030D-6E8A-4147-A177-3AD203B41FA5}">
                      <a16:colId xmlns:a16="http://schemas.microsoft.com/office/drawing/2014/main" val="2574914489"/>
                    </a:ext>
                  </a:extLst>
                </a:gridCol>
                <a:gridCol w="4164435">
                  <a:extLst>
                    <a:ext uri="{9D8B030D-6E8A-4147-A177-3AD203B41FA5}">
                      <a16:colId xmlns:a16="http://schemas.microsoft.com/office/drawing/2014/main" val="1777194520"/>
                    </a:ext>
                  </a:extLst>
                </a:gridCol>
              </a:tblGrid>
              <a:tr h="345238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Методическая особенность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sz="14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Образовательный результат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3599134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Интуитивно понятная система: 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простого — к сложному, от конкретного — к абстрактному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6086" marR="93477" marT="58423" marB="58423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«от картинки к карте», </a:t>
                      </a:r>
                    </a:p>
                    <a:p>
                      <a:pPr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календаря к «ленте времени», «от наблюдения к эксперименту», «от важного к деталям» </a:t>
                      </a:r>
                    </a:p>
                  </a:txBody>
                  <a:tcPr marL="93477" marR="93477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системного научного мышления</a:t>
                      </a:r>
                    </a:p>
                  </a:txBody>
                  <a:tcPr marL="93477" marR="56086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0005980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Система рубрик «Полезно» и «Занимательно»</a:t>
                      </a:r>
                    </a:p>
                  </a:txBody>
                  <a:tcPr marL="56086" marR="93477" marT="58423" marB="58423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системный подход к организации наблюдений, опытов, экспериментов, развитие любознательности</a:t>
                      </a:r>
                    </a:p>
                  </a:txBody>
                  <a:tcPr marL="93477" marR="93477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базовых исследовательских компетенций</a:t>
                      </a:r>
                    </a:p>
                  </a:txBody>
                  <a:tcPr marL="93477" marR="56086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9953691"/>
                  </a:ext>
                </a:extLst>
              </a:tr>
              <a:tr h="469578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Россия в пространстве и времени</a:t>
                      </a:r>
                    </a:p>
                  </a:txBody>
                  <a:tcPr marL="56086" marR="93477" marT="58423" marB="58423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сквозная тема через все классы</a:t>
                      </a:r>
                    </a:p>
                  </a:txBody>
                  <a:tcPr marL="93477" marR="93477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понимание исторических процессов и временных связей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3477" marR="56086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7384809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Межпредметные связи</a:t>
                      </a:r>
                    </a:p>
                  </a:txBody>
                  <a:tcPr marL="56086" marR="93477" marT="58423" marB="58423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тексты о природе и животных перекликаются с литературным чтением</a:t>
                      </a:r>
                    </a:p>
                  </a:txBody>
                  <a:tcPr marL="93477" marR="93477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целостного взгляда 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мир</a:t>
                      </a:r>
                    </a:p>
                  </a:txBody>
                  <a:tcPr marL="93477" marR="56086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052325"/>
                  </a:ext>
                </a:extLst>
              </a:tr>
              <a:tr h="643533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Патриотическое воспитание </a:t>
                      </a:r>
                    </a:p>
                  </a:txBody>
                  <a:tcPr marL="56086" marR="93477" marT="58423" marB="58423" anchor="ctr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изучение истории, культуры, природы России</a:t>
                      </a:r>
                    </a:p>
                  </a:txBody>
                  <a:tcPr marL="93477" marR="93477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гражданской идентичности</a:t>
                      </a:r>
                    </a:p>
                  </a:txBody>
                  <a:tcPr marL="93477" marR="56086" marT="58423" marB="58423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6024115"/>
                  </a:ext>
                </a:extLst>
              </a:tr>
            </a:tbl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A585AE0-E1EB-932B-9C26-17881E4BF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D64883-F425-AFAD-5EF3-53715241D3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9609" y="5654321"/>
            <a:ext cx="1098091" cy="10980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6AA6D8-F2C3-3A75-D49A-D4C077750DE3}"/>
              </a:ext>
            </a:extLst>
          </p:cNvPr>
          <p:cNvSpPr txBox="1"/>
          <p:nvPr/>
        </p:nvSpPr>
        <p:spPr>
          <a:xfrm>
            <a:off x="8611528" y="6284666"/>
            <a:ext cx="2474444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/>
            <a:r>
              <a:rPr lang="ru-RU" sz="1400" dirty="0">
                <a:solidFill>
                  <a:srgbClr val="1C1C1C"/>
                </a:solidFill>
              </a:rPr>
              <a:t>Подробнее о системе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E96A76D-7E85-D170-0C6A-C16357EBC2BF}"/>
              </a:ext>
            </a:extLst>
          </p:cNvPr>
          <p:cNvSpPr/>
          <p:nvPr/>
        </p:nvSpPr>
        <p:spPr bwMode="auto">
          <a:xfrm rot="10800000" flipV="1">
            <a:off x="424300" y="1146180"/>
            <a:ext cx="98401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Проводим опыты и наблюдения, устанавливаем связи, учимся исследовать</a:t>
            </a:r>
            <a:endParaRPr lang="ru-RU" sz="1600" b="1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360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F50F87F-144F-CC28-27A2-3F66AEA49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920961"/>
              </p:ext>
            </p:extLst>
          </p:nvPr>
        </p:nvGraphicFramePr>
        <p:xfrm>
          <a:off x="381310" y="1945091"/>
          <a:ext cx="11166015" cy="3783176"/>
        </p:xfrm>
        <a:graphic>
          <a:graphicData uri="http://schemas.openxmlformats.org/drawingml/2006/table">
            <a:tbl>
              <a:tblPr/>
              <a:tblGrid>
                <a:gridCol w="3423524">
                  <a:extLst>
                    <a:ext uri="{9D8B030D-6E8A-4147-A177-3AD203B41FA5}">
                      <a16:colId xmlns:a16="http://schemas.microsoft.com/office/drawing/2014/main" val="3521462861"/>
                    </a:ext>
                  </a:extLst>
                </a:gridCol>
                <a:gridCol w="4019875">
                  <a:extLst>
                    <a:ext uri="{9D8B030D-6E8A-4147-A177-3AD203B41FA5}">
                      <a16:colId xmlns:a16="http://schemas.microsoft.com/office/drawing/2014/main" val="4095008178"/>
                    </a:ext>
                  </a:extLst>
                </a:gridCol>
                <a:gridCol w="3722616">
                  <a:extLst>
                    <a:ext uri="{9D8B030D-6E8A-4147-A177-3AD203B41FA5}">
                      <a16:colId xmlns:a16="http://schemas.microsoft.com/office/drawing/2014/main" val="2665133282"/>
                    </a:ext>
                  </a:extLst>
                </a:gridCol>
              </a:tblGrid>
              <a:tr h="34122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Методическая особенность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sz="14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Образовательный результат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3366281"/>
                  </a:ext>
                </a:extLst>
              </a:tr>
              <a:tr h="828361">
                <a:tc>
                  <a:txBody>
                    <a:bodyPr/>
                    <a:lstStyle/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Разнообразные тексты с сюжетом, близким к детскому опыту, в логике сезонных изменений и праздников</a:t>
                      </a:r>
                    </a:p>
                  </a:txBody>
                  <a:tcPr marL="72522" marR="181306" marT="60435" marB="60435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Последовательная работа с текстами разных видов и жанров</a:t>
                      </a:r>
                    </a:p>
                  </a:txBody>
                  <a:tcPr marL="181306" marR="181306" marT="60435" marB="60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интереса к чтению </a:t>
                      </a:r>
                    </a:p>
                  </a:txBody>
                  <a:tcPr marL="181306" marR="181306" marT="60435" marB="60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754363"/>
                  </a:ext>
                </a:extLst>
              </a:tr>
              <a:tr h="896166">
                <a:tc>
                  <a:txBody>
                    <a:bodyPr/>
                    <a:lstStyle/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Системная работа по анализу текста и словарной работе </a:t>
                      </a:r>
                    </a:p>
                  </a:txBody>
                  <a:tcPr marL="72522" marR="181306" marT="60435" marB="60435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Новая технология анализа текста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 Эмоциональная оценка → 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 Анализ содержания → 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Послетекстовая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работа 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Внимание к каждому незнакомому слову: сноски, задания «догадайся по контексту», проверка по словарю</a:t>
                      </a:r>
                    </a:p>
                  </a:txBody>
                  <a:tcPr marL="181306" marR="181306" marT="60435" marB="60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умения понимать и анализировать любой текст</a:t>
                      </a:r>
                    </a:p>
                    <a:p>
                      <a:pPr marL="0" algn="l" defTabSz="514350" rtl="0" eaLnBrk="1" hangingPunct="1"/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Расширение словарного запаса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критического мышления</a:t>
                      </a:r>
                    </a:p>
                    <a:p>
                      <a:pPr marL="0" algn="l" defTabSz="514350" rtl="0" eaLnBrk="1" hangingPunct="1"/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1306" marR="181306" marT="60435" marB="60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612105"/>
                  </a:ext>
                </a:extLst>
              </a:tr>
              <a:tr h="999202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Содержание ценностного начала в каждом произведении </a:t>
                      </a:r>
                    </a:p>
                    <a:p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152400" marT="95250" marB="95250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+mn-lt"/>
                        </a:rPr>
                        <a:t>Методическая система предусматривает обсуждение морально-этических вопросов 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Акцент на патриотическом воспитании</a:t>
                      </a:r>
                      <a:endParaRPr lang="en-US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2400" marR="152400" marT="95250" marB="9525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духовно-нравственных ценностей</a:t>
                      </a:r>
                    </a:p>
                  </a:txBody>
                  <a:tcPr marL="152400" marT="95250" marB="9525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86016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7812463-B9B6-34A2-BF00-D931FEA425D5}"/>
              </a:ext>
            </a:extLst>
          </p:cNvPr>
          <p:cNvSpPr txBox="1">
            <a:spLocks/>
          </p:cNvSpPr>
          <p:nvPr/>
        </p:nvSpPr>
        <p:spPr bwMode="auto">
          <a:xfrm>
            <a:off x="381310" y="200402"/>
            <a:ext cx="10515600" cy="935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hangingPunct="1">
              <a:lnSpc>
                <a:spcPct val="90000"/>
              </a:lnSpc>
              <a:spcBef>
                <a:spcPts val="0"/>
              </a:spcBef>
              <a:buNone/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Литературное чтение: читаем, анализируем, понимаем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257B9EF-2542-3595-415F-C66B3E727A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9A6CCEC-A5B8-A6FF-467C-F58F6950F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77972" y="5390596"/>
            <a:ext cx="1098091" cy="10980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145A72-13DF-F0BD-8D3F-0144A4BB0151}"/>
              </a:ext>
            </a:extLst>
          </p:cNvPr>
          <p:cNvSpPr txBox="1"/>
          <p:nvPr/>
        </p:nvSpPr>
        <p:spPr>
          <a:xfrm>
            <a:off x="8456844" y="6200247"/>
            <a:ext cx="2474444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/>
            <a:r>
              <a:rPr lang="ru-RU" sz="1400" dirty="0">
                <a:solidFill>
                  <a:srgbClr val="1C1C1C"/>
                </a:solidFill>
              </a:rPr>
              <a:t>Подробнее о системе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A779597-5D5F-10A1-8E58-3275C67ABBBF}"/>
              </a:ext>
            </a:extLst>
          </p:cNvPr>
          <p:cNvSpPr/>
          <p:nvPr/>
        </p:nvSpPr>
        <p:spPr bwMode="auto">
          <a:xfrm rot="10800000" flipV="1">
            <a:off x="381310" y="1374314"/>
            <a:ext cx="98401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Работаем с содержанием текста, словами и смыслом,  развиваем критическое мышление</a:t>
            </a:r>
            <a:endParaRPr lang="ru-RU" sz="1600" b="1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236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F50F87F-144F-CC28-27A2-3F66AEA49F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558106"/>
              </p:ext>
            </p:extLst>
          </p:nvPr>
        </p:nvGraphicFramePr>
        <p:xfrm>
          <a:off x="381310" y="1790749"/>
          <a:ext cx="11344863" cy="4824108"/>
        </p:xfrm>
        <a:graphic>
          <a:graphicData uri="http://schemas.openxmlformats.org/drawingml/2006/table">
            <a:tbl>
              <a:tblPr/>
              <a:tblGrid>
                <a:gridCol w="2884404">
                  <a:extLst>
                    <a:ext uri="{9D8B030D-6E8A-4147-A177-3AD203B41FA5}">
                      <a16:colId xmlns:a16="http://schemas.microsoft.com/office/drawing/2014/main" val="3521462861"/>
                    </a:ext>
                  </a:extLst>
                </a:gridCol>
                <a:gridCol w="4575372">
                  <a:extLst>
                    <a:ext uri="{9D8B030D-6E8A-4147-A177-3AD203B41FA5}">
                      <a16:colId xmlns:a16="http://schemas.microsoft.com/office/drawing/2014/main" val="4095008178"/>
                    </a:ext>
                  </a:extLst>
                </a:gridCol>
                <a:gridCol w="3885087">
                  <a:extLst>
                    <a:ext uri="{9D8B030D-6E8A-4147-A177-3AD203B41FA5}">
                      <a16:colId xmlns:a16="http://schemas.microsoft.com/office/drawing/2014/main" val="2665133282"/>
                    </a:ext>
                  </a:extLst>
                </a:gridCol>
              </a:tblGrid>
              <a:tr h="442608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Методическая особенность</a:t>
                      </a:r>
                    </a:p>
                  </a:txBody>
                  <a:tcPr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Описание</a:t>
                      </a:r>
                      <a:endParaRPr sz="14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Образовательный результат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23514768"/>
                  </a:ext>
                </a:extLst>
              </a:tr>
              <a:tr h="442608">
                <a:tc>
                  <a:txBody>
                    <a:bodyPr/>
                    <a:lstStyle/>
                    <a:p>
                      <a:pPr marL="0" algn="l" defTabSz="514350" rtl="0" eaLnBrk="1" hangingPunct="1"/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Комплексный подход</a:t>
                      </a:r>
                    </a:p>
                  </a:txBody>
                  <a:tcPr marR="228600" marT="76200" marB="7620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Равная значимость работы по 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изучению системы языка и 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совершенствованию речи 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учащихся</a:t>
                      </a:r>
                    </a:p>
                  </a:txBody>
                  <a:tcPr marL="228600" marR="228600" marT="76200" marB="762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514350" rtl="0" eaLnBrk="1" hangingPunct="1"/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языковой компетенции:</a:t>
                      </a:r>
                      <a:r>
                        <a:rPr lang="ru-RU" sz="10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осознанное владение правилами сочетается с практическим применением в речи</a:t>
                      </a:r>
                    </a:p>
                  </a:txBody>
                  <a:tcPr marL="228600" marR="228600" marT="76200" marB="7620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754363"/>
                  </a:ext>
                </a:extLst>
              </a:tr>
              <a:tr h="776486"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Междисциплинарные связи и</a:t>
                      </a:r>
                    </a:p>
                    <a:p>
                      <a:r>
                        <a:rPr lang="ru-RU" sz="1500" b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диффенцированный</a:t>
                      </a: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подход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Интеграция с другими предметами  на уровне понятий и способов деятельности</a:t>
                      </a:r>
                    </a:p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Учёт индивидуальных особенностей учащихся через систему заданий разного уровня </a:t>
                      </a:r>
                      <a:endParaRPr lang="ru-RU" sz="15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52400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 целостной картины мира через связь с другими предметами</a:t>
                      </a:r>
                    </a:p>
                  </a:txBody>
                  <a:tcPr marL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612105"/>
                  </a:ext>
                </a:extLst>
              </a:tr>
              <a:tr h="307263">
                <a:tc>
                  <a:txBody>
                    <a:bodyPr/>
                    <a:lstStyle/>
                    <a:p>
                      <a:pPr marL="0" marR="0" lvl="0" indent="0" algn="l" defTabSz="5143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Актуальное содержание 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Современные тексты, речевые ситуации и коммуникативные задания</a:t>
                      </a:r>
                    </a:p>
                    <a:p>
                      <a:r>
                        <a:rPr lang="ru-RU" sz="1500" b="0" i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Инфографика, иллюстрации, схемы, таблицы, облака слов, кроссворды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 функциональной </a:t>
                      </a:r>
                    </a:p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грамотности </a:t>
                      </a:r>
                    </a:p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Повышение интереса к изучению языка </a:t>
                      </a:r>
                    </a:p>
                  </a:txBody>
                  <a:tcPr marL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686016"/>
                  </a:ext>
                </a:extLst>
              </a:tr>
              <a:tr h="1046646"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Коммуникативная направленность</a:t>
                      </a:r>
                    </a:p>
                  </a:txBody>
                  <a:tcPr marR="152400" marT="95250" marB="95250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Формирование культуры речи, </a:t>
                      </a:r>
                    </a:p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этических норм общения и любви </a:t>
                      </a:r>
                    </a:p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 родному языку через содержание и </a:t>
                      </a:r>
                    </a:p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формы работы</a:t>
                      </a:r>
                    </a:p>
                  </a:txBody>
                  <a:tcPr marL="152400" marR="152400" marT="95250" marB="952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Развитие речевой культуры и </a:t>
                      </a:r>
                    </a:p>
                    <a:p>
                      <a:r>
                        <a:rPr lang="ru-RU" sz="15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ценностного отношения к языку</a:t>
                      </a:r>
                    </a:p>
                  </a:txBody>
                  <a:tcPr marL="152400" marT="95250" marB="9525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541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6010188"/>
                  </a:ext>
                </a:extLst>
              </a:tr>
            </a:tbl>
          </a:graphicData>
        </a:graphic>
      </p:graphicFrame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87812463-B9B6-34A2-BF00-D931FEA425D5}"/>
              </a:ext>
            </a:extLst>
          </p:cNvPr>
          <p:cNvSpPr txBox="1">
            <a:spLocks/>
          </p:cNvSpPr>
          <p:nvPr/>
        </p:nvSpPr>
        <p:spPr bwMode="auto">
          <a:xfrm>
            <a:off x="381310" y="200402"/>
            <a:ext cx="10515600" cy="9350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514350" rtl="0" eaLnBrk="1" hangingPunct="1">
              <a:lnSpc>
                <a:spcPct val="90000"/>
              </a:lnSpc>
              <a:spcBef>
                <a:spcPts val="0"/>
              </a:spcBef>
              <a:buNone/>
              <a:defRPr sz="36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Русский язык: изучаем, применяем, общаемся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A05DBC7-4051-2A6A-CA4B-1456C3185E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2254" y="333375"/>
            <a:ext cx="962025" cy="942495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1F6CD76-B29F-5035-6107-4129179C14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6910" y="5689350"/>
            <a:ext cx="882115" cy="8821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182020-B332-1B77-987A-4B180098C694}"/>
              </a:ext>
            </a:extLst>
          </p:cNvPr>
          <p:cNvSpPr txBox="1"/>
          <p:nvPr/>
        </p:nvSpPr>
        <p:spPr>
          <a:xfrm>
            <a:off x="8755535" y="6400649"/>
            <a:ext cx="2474444" cy="457351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 algn="l"/>
            <a:r>
              <a:rPr lang="ru-RU" sz="1400" dirty="0">
                <a:solidFill>
                  <a:srgbClr val="1C1C1C"/>
                </a:solidFill>
              </a:rPr>
              <a:t>Подробнее о системе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70056FB-FCC1-6294-7977-0E90DF675673}"/>
              </a:ext>
            </a:extLst>
          </p:cNvPr>
          <p:cNvSpPr/>
          <p:nvPr/>
        </p:nvSpPr>
        <p:spPr bwMode="auto">
          <a:xfrm rot="10800000" flipV="1">
            <a:off x="296793" y="1275870"/>
            <a:ext cx="114293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1C1C1C"/>
                </a:solidFill>
                <a:cs typeface="Arial"/>
              </a:rPr>
              <a:t>Соединяем изучение системы языка с речевой практикой, коммуникацией и функциональной грамотностью</a:t>
            </a:r>
            <a:endParaRPr lang="ru-RU" sz="1600" b="1" dirty="0">
              <a:solidFill>
                <a:srgbClr val="1C1C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778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 bwMode="auto">
          <a:xfrm rot="2713069">
            <a:off x="1634385" y="3606172"/>
            <a:ext cx="748625" cy="748625"/>
          </a:xfrm>
          <a:prstGeom prst="rect">
            <a:avLst/>
          </a:prstGeom>
          <a:solidFill>
            <a:srgbClr val="AECFFC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371475" y="1301241"/>
            <a:ext cx="2073275" cy="577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91A1184-E98B-48E4-A1B2-78A2D3F7ECC3}" type="slidenum">
              <a:rPr lang="ru-RU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12</a:t>
            </a:fld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04960256" name="Заголовок 1"/>
          <p:cNvSpPr>
            <a:spLocks noGrp="1"/>
          </p:cNvSpPr>
          <p:nvPr>
            <p:ph type="title" idx="4294967295"/>
          </p:nvPr>
        </p:nvSpPr>
        <p:spPr bwMode="auto">
          <a:xfrm>
            <a:off x="336343" y="403521"/>
            <a:ext cx="10515600" cy="66479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514350">
              <a:spcBef>
                <a:spcPts val="0"/>
              </a:spcBef>
            </a:pP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+mj-cs"/>
              </a:rPr>
              <a:t>По результатам апробации в образовательном процессе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856" y="2259330"/>
            <a:ext cx="1352175" cy="23050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3250" y="138993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Учителя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4117975" y="1282191"/>
            <a:ext cx="2149475" cy="577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9750" y="137088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Родители</a:t>
            </a: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8067675" y="1282191"/>
            <a:ext cx="2276475" cy="577981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99450" y="1370886"/>
            <a:ext cx="1816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+mj-lt"/>
              </a:rPr>
              <a:t>Ученики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>
          <a:xfrm>
            <a:off x="9546975" y="2129999"/>
            <a:ext cx="23341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84%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понравилось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заниматься 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 новым учебникам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499" y="1987868"/>
            <a:ext cx="1992841" cy="298926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2050" y="2045018"/>
            <a:ext cx="1967441" cy="2951162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 bwMode="auto">
          <a:xfrm>
            <a:off x="1431675" y="2129999"/>
            <a:ext cx="1908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77%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понравилось работать с новым УМК 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(49% у текущих УМК)</a:t>
            </a:r>
          </a:p>
        </p:txBody>
      </p:sp>
      <p:sp>
        <p:nvSpPr>
          <p:cNvPr id="30" name="TextBox 29"/>
          <p:cNvSpPr txBox="1"/>
          <p:nvPr/>
        </p:nvSpPr>
        <p:spPr bwMode="auto">
          <a:xfrm>
            <a:off x="1406275" y="3364230"/>
            <a:ext cx="10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9</a:t>
            </a:r>
            <a:r>
              <a:rPr lang="ru-RU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 10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>
          <a:xfrm>
            <a:off x="1418975" y="3969365"/>
            <a:ext cx="1451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общая оценка УМК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ea typeface="Inter 18pt" panose="02000503000000020004" pitchFamily="2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 bwMode="auto">
          <a:xfrm>
            <a:off x="5565525" y="2129999"/>
            <a:ext cx="190842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67%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понравилось работать с новым УМК </a:t>
            </a:r>
            <a:b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(56% у текущих УМК)</a:t>
            </a:r>
          </a:p>
        </p:txBody>
      </p:sp>
      <p:sp>
        <p:nvSpPr>
          <p:cNvPr id="36" name="Прямоугольник 35"/>
          <p:cNvSpPr/>
          <p:nvPr/>
        </p:nvSpPr>
        <p:spPr bwMode="auto">
          <a:xfrm rot="2713069">
            <a:off x="5749185" y="3605081"/>
            <a:ext cx="748625" cy="748625"/>
          </a:xfrm>
          <a:prstGeom prst="rect">
            <a:avLst/>
          </a:prstGeom>
          <a:solidFill>
            <a:srgbClr val="AECFFC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 bwMode="auto">
          <a:xfrm>
            <a:off x="5546475" y="3363139"/>
            <a:ext cx="10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8</a:t>
            </a:r>
            <a:r>
              <a:rPr lang="ru-RU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 10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 bwMode="auto">
          <a:xfrm>
            <a:off x="5565525" y="3968274"/>
            <a:ext cx="14512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уровень интереса детей (по мнению родителей)</a:t>
            </a:r>
            <a:endParaRPr lang="ru-RU" sz="1000" dirty="0">
              <a:solidFill>
                <a:schemeClr val="tx1">
                  <a:lumMod val="65000"/>
                  <a:lumOff val="35000"/>
                </a:schemeClr>
              </a:solidFill>
              <a:ea typeface="Inter 18pt" panose="02000503000000020004" pitchFamily="2" charset="0"/>
            </a:endParaRPr>
          </a:p>
        </p:txBody>
      </p:sp>
      <p:sp>
        <p:nvSpPr>
          <p:cNvPr id="39" name="Прямоугольник 38"/>
          <p:cNvSpPr/>
          <p:nvPr/>
        </p:nvSpPr>
        <p:spPr bwMode="auto">
          <a:xfrm rot="2713069">
            <a:off x="9711585" y="3597038"/>
            <a:ext cx="748625" cy="748625"/>
          </a:xfrm>
          <a:prstGeom prst="rect">
            <a:avLst/>
          </a:prstGeom>
          <a:solidFill>
            <a:srgbClr val="AECFFC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 bwMode="auto">
          <a:xfrm>
            <a:off x="9515225" y="3355096"/>
            <a:ext cx="108585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ru-RU" sz="1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из 5</a:t>
            </a:r>
            <a:endParaRPr lang="ru-RU" sz="44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9BF6B39-9CE7-5DE4-C9BE-737E412EB15F}"/>
              </a:ext>
            </a:extLst>
          </p:cNvPr>
          <p:cNvSpPr/>
          <p:nvPr/>
        </p:nvSpPr>
        <p:spPr>
          <a:xfrm>
            <a:off x="9537450" y="3969806"/>
            <a:ext cx="23341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65%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/>
            </a:r>
            <a:b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ea typeface="Inter 18pt" panose="02000503000000020004" pitchFamily="2" charset="0"/>
              </a:rPr>
              <a:t>оценивают цифровое дополнение на 5 из 5</a:t>
            </a:r>
          </a:p>
        </p:txBody>
      </p:sp>
      <p:sp>
        <p:nvSpPr>
          <p:cNvPr id="43" name="Прямоугольник 42"/>
          <p:cNvSpPr/>
          <p:nvPr/>
        </p:nvSpPr>
        <p:spPr bwMode="auto">
          <a:xfrm>
            <a:off x="371475" y="5366405"/>
            <a:ext cx="4627245" cy="1194733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1568" y="5522900"/>
            <a:ext cx="41520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«Школьная доска – великолепная находка! Пользуемся постоянно»</a:t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 bwMode="auto">
          <a:xfrm>
            <a:off x="5647902" y="5366405"/>
            <a:ext cx="6233231" cy="1194733"/>
          </a:xfrm>
          <a:prstGeom prst="rect">
            <a:avLst/>
          </a:prstGeom>
          <a:gradFill>
            <a:gsLst>
              <a:gs pos="100000">
                <a:schemeClr val="accent1"/>
              </a:gs>
              <a:gs pos="1000">
                <a:schemeClr val="bg2"/>
              </a:gs>
              <a:gs pos="34000">
                <a:schemeClr val="accent2"/>
              </a:gs>
            </a:gsLst>
            <a:lin ang="9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27691" y="5640605"/>
            <a:ext cx="56427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«Материалы отличаются продуманной структурой, доступны для учеников разного уровня»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42F56E-9828-D4E8-6CE3-FF6D6E688D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3054" y="314789"/>
            <a:ext cx="962025" cy="942495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8D9E14D-7D29-CBEE-4591-69A1A07269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691A1184-E98B-48E4-A1B2-78A2D3F7ECC3}" type="slidenum">
              <a:rPr lang="ru-RU" smtClean="0"/>
              <a:t>13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A3748CC-049F-CDAD-BEE9-31DFED5AC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26" y="1147482"/>
            <a:ext cx="11272837" cy="355828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AFA20D-4239-27A4-AD8F-6E74D3E256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233" t="2195" r="15782" b="58015"/>
          <a:stretch/>
        </p:blipFill>
        <p:spPr>
          <a:xfrm>
            <a:off x="263246" y="4751905"/>
            <a:ext cx="5380037" cy="15568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19C500-63A2-B3D4-BB21-BB62F71EF25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939" t="41264" r="17075"/>
          <a:stretch/>
        </p:blipFill>
        <p:spPr>
          <a:xfrm>
            <a:off x="5253316" y="4705766"/>
            <a:ext cx="4414089" cy="188553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7BABF2D-CA09-7886-D633-10332EEA41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7573" y="4844515"/>
            <a:ext cx="1371600" cy="13716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AD8890-D440-A011-3224-35CEFC4CFCDF}"/>
              </a:ext>
            </a:extLst>
          </p:cNvPr>
          <p:cNvSpPr txBox="1"/>
          <p:nvPr/>
        </p:nvSpPr>
        <p:spPr>
          <a:xfrm>
            <a:off x="403226" y="311119"/>
            <a:ext cx="908848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3500" b="1">
                <a:solidFill>
                  <a:srgbClr val="05418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sz="3000" dirty="0">
                <a:solidFill>
                  <a:schemeClr val="tx1"/>
                </a:solidFill>
              </a:rPr>
              <a:t>Подробнее о системе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B93857-ACBD-AD19-19CF-5D6D2463A5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383" y="573861"/>
            <a:ext cx="557167" cy="545856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88827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C16A43-EB19-F649-2D5D-F46C2B75A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053" y="569515"/>
            <a:ext cx="5761037" cy="521361"/>
          </a:xfrm>
        </p:spPr>
        <p:txBody>
          <a:bodyPr/>
          <a:lstStyle/>
          <a:p>
            <a:r>
              <a:rPr lang="ru-RU" sz="4400" dirty="0"/>
              <a:t>Контакты</a:t>
            </a: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65EE9F27-E06A-4CBC-F1A8-013E0A37E8C0}"/>
              </a:ext>
            </a:extLst>
          </p:cNvPr>
          <p:cNvSpPr txBox="1"/>
          <p:nvPr/>
        </p:nvSpPr>
        <p:spPr>
          <a:xfrm>
            <a:off x="1755202" y="4900605"/>
            <a:ext cx="3580191" cy="6068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ru-RU"/>
            </a:defPPr>
            <a:lvl1pPr>
              <a:defRPr sz="2800" b="0" spc="15">
                <a:latin typeface="Agipo_qiwi"/>
                <a:cs typeface="Agipo_qiwi"/>
              </a:defRPr>
            </a:lvl1pPr>
          </a:lstStyle>
          <a:p>
            <a:pPr algn="ctr"/>
            <a:r>
              <a:rPr lang="en-US" sz="1940" dirty="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prosv.ru</a:t>
            </a:r>
          </a:p>
          <a:p>
            <a:pPr algn="ctr"/>
            <a:r>
              <a:rPr lang="en-US" sz="1940" dirty="0">
                <a:solidFill>
                  <a:schemeClr val="bg1"/>
                </a:solidFill>
                <a:latin typeface="Arial" panose="020B0604020202020204" pitchFamily="34" charset="0"/>
                <a:ea typeface="Inter" panose="02000503000000020004" pitchFamily="2" charset="0"/>
                <a:cs typeface="Arial" panose="020B0604020202020204" pitchFamily="34" charset="0"/>
              </a:rPr>
              <a:t>prosv@prosv.ru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DF198AF-9347-D730-2546-2F46AC39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762" y="1975841"/>
            <a:ext cx="2736000" cy="2749609"/>
          </a:xfrm>
          <a:prstGeom prst="roundRect">
            <a:avLst>
              <a:gd name="adj" fmla="val 6785"/>
            </a:avLst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253529A-AFFD-606D-32B4-3246823103E9}"/>
              </a:ext>
            </a:extLst>
          </p:cNvPr>
          <p:cNvSpPr/>
          <p:nvPr/>
        </p:nvSpPr>
        <p:spPr bwMode="auto">
          <a:xfrm>
            <a:off x="6096000" y="4900605"/>
            <a:ext cx="3819525" cy="606808"/>
          </a:xfrm>
          <a:prstGeom prst="rect">
            <a:avLst/>
          </a:prstGeom>
        </p:spPr>
        <p:txBody>
          <a:bodyPr vert="horz" wrap="square" lIns="0" tIns="9627" rIns="0" bIns="0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Канал в мессенджере «Макс» </a:t>
            </a:r>
            <a:b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40" spc="1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«Просвещение. Педагоги» </a:t>
            </a:r>
          </a:p>
        </p:txBody>
      </p:sp>
      <p:sp>
        <p:nvSpPr>
          <p:cNvPr id="4" name="Номер слайда 1">
            <a:extLst>
              <a:ext uri="{FF2B5EF4-FFF2-40B4-BE49-F238E27FC236}">
                <a16:creationId xmlns:a16="http://schemas.microsoft.com/office/drawing/2014/main" id="{A637C461-998A-2C43-3960-B05BD9090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32863" y="6649942"/>
            <a:ext cx="2743200" cy="130645"/>
          </a:xfrm>
        </p:spPr>
        <p:txBody>
          <a:bodyPr/>
          <a:lstStyle/>
          <a:p>
            <a:fld id="{C2274DEA-1EB4-1149-8438-EF0D092C6047}" type="slidenum">
              <a:rPr lang="ru-RU" smtClean="0">
                <a:latin typeface="+mn-lt"/>
              </a:rPr>
              <a:pPr/>
              <a:t>14</a:t>
            </a:fld>
            <a:endParaRPr lang="ru-RU" dirty="0">
              <a:latin typeface="+mn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8370" y="1975840"/>
            <a:ext cx="2812100" cy="2749609"/>
          </a:xfrm>
          <a:prstGeom prst="roundRect">
            <a:avLst>
              <a:gd name="adj" fmla="val 6785"/>
            </a:avLst>
          </a:prstGeom>
        </p:spPr>
      </p:pic>
    </p:spTree>
    <p:extLst>
      <p:ext uri="{BB962C8B-B14F-4D97-AF65-F5344CB8AC3E}">
        <p14:creationId xmlns:p14="http://schemas.microsoft.com/office/powerpoint/2010/main" val="1133194561"/>
      </p:ext>
    </p:extLst>
  </p:cSld>
  <p:clrMapOvr>
    <a:masterClrMapping/>
  </p:clrMapOvr>
</p:sld>
</file>

<file path=ppt/theme/theme1.xml><?xml version="1.0" encoding="utf-8"?>
<a:theme xmlns:a="http://schemas.openxmlformats.org/drawingml/2006/main" name="Шаблон_презентации_Издательство">
  <a:themeElements>
    <a:clrScheme name="Просвещение">
      <a:dk1>
        <a:srgbClr val="000000"/>
      </a:dk1>
      <a:lt1>
        <a:srgbClr val="FFFFFF"/>
      </a:lt1>
      <a:dk2>
        <a:srgbClr val="717171"/>
      </a:dk2>
      <a:lt2>
        <a:srgbClr val="F3F7FA"/>
      </a:lt2>
      <a:accent1>
        <a:srgbClr val="05418E"/>
      </a:accent1>
      <a:accent2>
        <a:srgbClr val="0883D6"/>
      </a:accent2>
      <a:accent3>
        <a:srgbClr val="4FCF9F"/>
      </a:accent3>
      <a:accent4>
        <a:srgbClr val="23CFDE"/>
      </a:accent4>
      <a:accent5>
        <a:srgbClr val="FFC874"/>
      </a:accent5>
      <a:accent6>
        <a:srgbClr val="867BFF"/>
      </a:accent6>
      <a:hlink>
        <a:srgbClr val="000000"/>
      </a:hlink>
      <a:folHlink>
        <a:srgbClr val="8787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>
        <a:normAutofit/>
      </a:bodyPr>
      <a:lstStyle>
        <a:defPPr algn="l">
          <a:defRPr sz="1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Шаблон_презентации_Издательство</Template>
  <TotalTime>789</TotalTime>
  <Words>1079</Words>
  <Application>Microsoft Office PowerPoint</Application>
  <DocSecurity>0</DocSecurity>
  <PresentationFormat>Широкоэкранный</PresentationFormat>
  <Paragraphs>191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Inter SemiBold</vt:lpstr>
      <vt:lpstr>Arial</vt:lpstr>
      <vt:lpstr>Times New Roman</vt:lpstr>
      <vt:lpstr>Wingdings</vt:lpstr>
      <vt:lpstr>Inter 18pt</vt:lpstr>
      <vt:lpstr>Inter</vt:lpstr>
      <vt:lpstr>Inter Medium</vt:lpstr>
      <vt:lpstr>Helvetica</vt:lpstr>
      <vt:lpstr>Шаблон_презентации_Издательство</vt:lpstr>
      <vt:lpstr>НОВАЯ СИСТЕМА   ДЛЯ НАЧАЛЬНОЙ ШКОЛЫ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Математика: наблюдаем, обобщаем, применяем </vt:lpstr>
      <vt:lpstr>Презентация PowerPoint</vt:lpstr>
      <vt:lpstr>Презентация PowerPoint</vt:lpstr>
      <vt:lpstr>Презентация PowerPoint</vt:lpstr>
      <vt:lpstr>По результатам апробации в образовательном процессе </vt:lpstr>
      <vt:lpstr>Презентация PowerPoint</vt:lpstr>
      <vt:lpstr>Контакты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keywords/>
  <dc:description/>
  <cp:lastModifiedBy>Буравина Мария Владимировна</cp:lastModifiedBy>
  <cp:revision>1401</cp:revision>
  <dcterms:created xsi:type="dcterms:W3CDTF">2024-03-18T15:58:03Z</dcterms:created>
  <dcterms:modified xsi:type="dcterms:W3CDTF">2026-09-04T10:49:46Z</dcterms:modified>
  <cp:category/>
  <dc:identifier/>
  <cp:contentStatus/>
  <dc:language/>
  <cp:version/>
</cp:coreProperties>
</file>