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72" r:id="rId4"/>
    <p:sldId id="273" r:id="rId5"/>
    <p:sldId id="275" r:id="rId6"/>
    <p:sldId id="274" r:id="rId7"/>
    <p:sldId id="286" r:id="rId8"/>
    <p:sldId id="214748314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C1C"/>
    <a:srgbClr val="05418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8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498" y="10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0A7C72-0D8E-4DA9-83DE-2AD8EA0BE11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6DFF6-E5E3-4758-A69F-C7B6FA0AA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076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5920823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8301230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8504206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91F7BF3-7E56-17FE-BC8E-7C00A96F211E}" type="slidenum">
              <a:rPr/>
              <a:t>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gradFill>
          <a:gsLst>
            <a:gs pos="100000">
              <a:schemeClr val="accent1"/>
            </a:gs>
            <a:gs pos="0">
              <a:schemeClr val="accent2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34962" y="3110976"/>
            <a:ext cx="5761037" cy="53297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4963" y="6649942"/>
            <a:ext cx="4114800" cy="130645"/>
          </a:xfrm>
        </p:spPr>
        <p:txBody>
          <a:bodyPr anchor="ctr"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C531955-CBC4-4CE7-9D31-F8E04B4914FD}"/>
              </a:ext>
            </a:extLst>
          </p:cNvPr>
          <p:cNvSpPr txBox="1">
            <a:spLocks/>
          </p:cNvSpPr>
          <p:nvPr/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2">
                    <a:lumMod val="90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274DEA-1EB4-1149-8438-EF0D092C6047}" type="slidenum">
              <a:rPr lang="ru-RU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0DE2CBA-8BA9-D2F0-23F4-0C56AE8A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72003" y="575999"/>
            <a:ext cx="2004060" cy="7162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092DD29-3B81-B366-A91D-75A84DD819D7}"/>
              </a:ext>
            </a:extLst>
          </p:cNvPr>
          <p:cNvSpPr txBox="1"/>
          <p:nvPr/>
        </p:nvSpPr>
        <p:spPr>
          <a:xfrm>
            <a:off x="12788900" y="-355600"/>
            <a:ext cx="0" cy="0"/>
          </a:xfrm>
          <a:prstGeom prst="rect">
            <a:avLst/>
          </a:prstGeom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algn="l"/>
            <a:endParaRPr lang="ru-RU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D46E3C-4715-D292-BB1E-C609D9BADD63}"/>
              </a:ext>
            </a:extLst>
          </p:cNvPr>
          <p:cNvSpPr txBox="1"/>
          <p:nvPr/>
        </p:nvSpPr>
        <p:spPr>
          <a:xfrm>
            <a:off x="3645074" y="-75156"/>
            <a:ext cx="0" cy="0"/>
          </a:xfrm>
          <a:prstGeom prst="rect">
            <a:avLst/>
          </a:prstGeom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algn="l"/>
            <a:endParaRPr lang="ru-RU" sz="1800" dirty="0"/>
          </a:p>
        </p:txBody>
      </p:sp>
      <p:sp>
        <p:nvSpPr>
          <p:cNvPr id="6" name="Заголовок 8">
            <a:extLst>
              <a:ext uri="{FF2B5EF4-FFF2-40B4-BE49-F238E27FC236}">
                <a16:creationId xmlns:a16="http://schemas.microsoft.com/office/drawing/2014/main" id="{8494EC77-3E19-910A-2B54-90BC99A4F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76000"/>
            <a:ext cx="5761037" cy="710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77000"/>
              </a:lnSpc>
              <a:defRPr sz="6000">
                <a:solidFill>
                  <a:schemeClr val="bg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194238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bg>
      <p:bgPr>
        <a:gradFill>
          <a:gsLst>
            <a:gs pos="38000">
              <a:schemeClr val="accent1">
                <a:lumMod val="93957"/>
                <a:lumOff val="6043"/>
              </a:schemeClr>
            </a:gs>
            <a:gs pos="100000">
              <a:schemeClr val="accent2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334963" y="3881046"/>
            <a:ext cx="5761037" cy="334194"/>
          </a:xfrm>
          <a:prstGeom prst="rect">
            <a:avLst/>
          </a:prstGeom>
          <a:ln w="12700">
            <a:noFill/>
          </a:ln>
        </p:spPr>
        <p:txBody>
          <a:bodyPr wrap="square" lIns="0" tIns="0" rIns="0" bIns="0" anchor="t">
            <a:sp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Inter SemiBold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Подзаголовок</a:t>
            </a:r>
            <a:endParaRPr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A8EF67F-109C-BC17-D242-B4E4F17F92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1880178"/>
            <a:ext cx="5759312" cy="1548822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lnSpc>
                <a:spcPct val="77000"/>
              </a:lnSpc>
              <a:defRPr sz="6000" b="0" i="0">
                <a:solidFill>
                  <a:schemeClr val="bg1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8DC6ECA-5F55-8743-599B-B77E4DC0A2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0A046C-87ED-2193-7AD4-DB1D3E534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72003" y="575999"/>
            <a:ext cx="2004060" cy="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одерж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292B825-6267-F27C-C1D9-4EECE8BDAE57}"/>
              </a:ext>
            </a:extLst>
          </p:cNvPr>
          <p:cNvSpPr/>
          <p:nvPr/>
        </p:nvSpPr>
        <p:spPr>
          <a:xfrm>
            <a:off x="6094275" y="0"/>
            <a:ext cx="6097725" cy="6858000"/>
          </a:xfrm>
          <a:prstGeom prst="rect">
            <a:avLst/>
          </a:prstGeom>
          <a:gradFill flip="none" rotWithShape="1">
            <a:gsLst>
              <a:gs pos="28000">
                <a:schemeClr val="accent1"/>
              </a:gs>
              <a:gs pos="74000">
                <a:schemeClr val="accent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092" b="0" i="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C0364-511D-44EE-2F26-47C8EEC063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5C44B5-8D5D-2500-F4A6-941F10EE52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2784627"/>
            <a:ext cx="5181417" cy="1056208"/>
          </a:xfrm>
        </p:spPr>
        <p:txBody>
          <a:bodyPr lIns="0" tIns="0" rIns="0" bIns="0" anchor="t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Содержание</a:t>
            </a:r>
            <a:endParaRPr lang="en-US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0C1EA9-DCA3-566B-0CAC-5B57D3A6B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3" y="576000"/>
            <a:ext cx="2004060" cy="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86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ите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F8F76D2-B572-2057-7D6E-EB49F1B6C1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sp>
        <p:nvSpPr>
          <p:cNvPr id="4" name="Заголовок 12">
            <a:extLst>
              <a:ext uri="{FF2B5EF4-FFF2-40B4-BE49-F238E27FC236}">
                <a16:creationId xmlns:a16="http://schemas.microsoft.com/office/drawing/2014/main" id="{F5985BED-96B3-EEDB-7E26-AD4A08DFFD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672087"/>
            <a:ext cx="5761200" cy="171703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400" b="0" i="0">
                <a:solidFill>
                  <a:schemeClr val="tx1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 в одну </a:t>
            </a:r>
            <a:br>
              <a:rPr lang="ru-RU" dirty="0"/>
            </a:br>
            <a:r>
              <a:rPr lang="ru-RU" dirty="0"/>
              <a:t>или две строки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7F2D25F-C346-779D-73FA-7B22A0BFA8E6}"/>
              </a:ext>
            </a:extLst>
          </p:cNvPr>
          <p:cNvSpPr/>
          <p:nvPr/>
        </p:nvSpPr>
        <p:spPr>
          <a:xfrm>
            <a:off x="6094275" y="0"/>
            <a:ext cx="6097725" cy="6858000"/>
          </a:xfrm>
          <a:prstGeom prst="rect">
            <a:avLst/>
          </a:prstGeom>
          <a:gradFill flip="none" rotWithShape="1">
            <a:gsLst>
              <a:gs pos="28000">
                <a:schemeClr val="accent1"/>
              </a:gs>
              <a:gs pos="72000">
                <a:schemeClr val="accent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092" b="0" i="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C3DCAEE-6EC7-6729-B96E-BEE448ED9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3" y="576000"/>
            <a:ext cx="2004060" cy="71628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D610C09-4C38-CE73-756D-18E81EC8082F}"/>
              </a:ext>
            </a:extLst>
          </p:cNvPr>
          <p:cNvSpPr txBox="1">
            <a:spLocks/>
          </p:cNvSpPr>
          <p:nvPr/>
        </p:nvSpPr>
        <p:spPr>
          <a:xfrm>
            <a:off x="8932863" y="6649200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274DEA-1EB4-1149-8438-EF0D092C604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4774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акты">
    <p:bg>
      <p:bgPr>
        <a:gradFill>
          <a:gsLst>
            <a:gs pos="43000">
              <a:schemeClr val="accent2"/>
            </a:gs>
            <a:gs pos="79000">
              <a:schemeClr val="accent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A8EF67F-109C-BC17-D242-B4E4F17F92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76000"/>
            <a:ext cx="5761037" cy="710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77000"/>
              </a:lnSpc>
              <a:defRPr sz="6000">
                <a:solidFill>
                  <a:schemeClr val="bg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2495F05-6847-D482-247D-0168147DE5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1D426E3-DA93-76F1-D20E-13772D5AD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72003" y="575999"/>
            <a:ext cx="2004060" cy="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39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акты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2EF5AEC-65F1-B89B-188A-8B91E927E3E5}"/>
              </a:ext>
            </a:extLst>
          </p:cNvPr>
          <p:cNvSpPr/>
          <p:nvPr/>
        </p:nvSpPr>
        <p:spPr>
          <a:xfrm>
            <a:off x="6094275" y="0"/>
            <a:ext cx="6097725" cy="6858000"/>
          </a:xfrm>
          <a:prstGeom prst="rect">
            <a:avLst/>
          </a:prstGeom>
          <a:gradFill flip="none" rotWithShape="1">
            <a:gsLst>
              <a:gs pos="28000">
                <a:schemeClr val="accent1"/>
              </a:gs>
              <a:gs pos="68000">
                <a:schemeClr val="accent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092" b="0" i="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F5DA59C-E322-A609-BB11-8375D6EE59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D6F8F0D-93F5-BE6D-E6F1-4A89BE1CAD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575999"/>
            <a:ext cx="4821653" cy="908027"/>
          </a:xfrm>
        </p:spPr>
        <p:txBody>
          <a:bodyPr lIns="0" tIns="0" rIns="0" bIns="0" anchor="t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47FD31F-9819-C026-8E11-9141CD7FAD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72003" y="575999"/>
            <a:ext cx="2004060" cy="716280"/>
          </a:xfrm>
          <a:prstGeom prst="rect">
            <a:avLst/>
          </a:prstGeom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8D8CCEA7-CABE-4BA0-2E70-9D87A38D072B}"/>
              </a:ext>
            </a:extLst>
          </p:cNvPr>
          <p:cNvSpPr/>
          <p:nvPr/>
        </p:nvSpPr>
        <p:spPr>
          <a:xfrm>
            <a:off x="6475594" y="3458980"/>
            <a:ext cx="5200470" cy="2879725"/>
          </a:xfrm>
          <a:prstGeom prst="roundRect">
            <a:avLst>
              <a:gd name="adj" fmla="val 56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 dirty="0">
              <a:latin typeface="Arial" panose="020B0604020202020204" pitchFamily="34" charset="0"/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6282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андарт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2">
            <a:extLst>
              <a:ext uri="{FF2B5EF4-FFF2-40B4-BE49-F238E27FC236}">
                <a16:creationId xmlns:a16="http://schemas.microsoft.com/office/drawing/2014/main" id="{31B3D2A0-3B67-9347-90FD-813B005C7B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575999"/>
            <a:ext cx="9189028" cy="121059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400" b="0" i="0">
                <a:solidFill>
                  <a:schemeClr val="tx1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 в одну </a:t>
            </a:r>
            <a:br>
              <a:rPr lang="ru-RU" dirty="0"/>
            </a:br>
            <a:r>
              <a:rPr lang="ru-RU" dirty="0"/>
              <a:t>или две строки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3062679-1554-1F01-EF16-E26976423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11AA9A-B38C-9188-3A18-5E36B5F82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5254" y="576000"/>
            <a:ext cx="1362124" cy="48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8129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Стандартный слайд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3062679-1554-1F01-EF16-E26976423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3072F-BEA0-0AB5-4A19-132402230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963" y="576000"/>
            <a:ext cx="1362124" cy="48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75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Стандартный слайд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3062679-1554-1F01-EF16-E26976423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1E59BC-52CF-8535-48A1-4B6611266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5254" y="576000"/>
            <a:ext cx="1362124" cy="48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201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A913BCB-F12E-20A0-46D8-6035813339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302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Белый слайд (чистый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FD06BD9-EF35-0A92-67BA-AF5C3FED88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569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лайд со вставк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174CA20-F626-4FC4-ABBD-3FE203F4A5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22473" y="1233206"/>
            <a:ext cx="3139309" cy="1906464"/>
          </a:xfrm>
          <a:prstGeom prst="roundRect">
            <a:avLst>
              <a:gd name="adj" fmla="val 5278"/>
            </a:avLst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1" name="Рисунок 9">
            <a:extLst>
              <a:ext uri="{FF2B5EF4-FFF2-40B4-BE49-F238E27FC236}">
                <a16:creationId xmlns:a16="http://schemas.microsoft.com/office/drawing/2014/main" id="{44AE6E2D-33F7-450F-B0D5-FF89FEEDF0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22473" y="3313487"/>
            <a:ext cx="3139310" cy="1906463"/>
          </a:xfrm>
          <a:prstGeom prst="roundRect">
            <a:avLst>
              <a:gd name="adj" fmla="val 5278"/>
            </a:avLst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9" name="Рисунок 9">
            <a:extLst>
              <a:ext uri="{FF2B5EF4-FFF2-40B4-BE49-F238E27FC236}">
                <a16:creationId xmlns:a16="http://schemas.microsoft.com/office/drawing/2014/main" id="{CDB01764-7DE4-4DF6-8ED0-43A1DD0C82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18170" y="1233206"/>
            <a:ext cx="3139309" cy="1906464"/>
          </a:xfrm>
          <a:prstGeom prst="roundRect">
            <a:avLst>
              <a:gd name="adj" fmla="val 5278"/>
            </a:avLst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0" name="Рисунок 9">
            <a:extLst>
              <a:ext uri="{FF2B5EF4-FFF2-40B4-BE49-F238E27FC236}">
                <a16:creationId xmlns:a16="http://schemas.microsoft.com/office/drawing/2014/main" id="{C5E4F9E4-9993-4805-AECC-24D299A2CF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36753" y="3310033"/>
            <a:ext cx="3139310" cy="1906463"/>
          </a:xfrm>
          <a:prstGeom prst="roundRect">
            <a:avLst>
              <a:gd name="adj" fmla="val 5278"/>
            </a:avLst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Заголовок 12">
            <a:extLst>
              <a:ext uri="{FF2B5EF4-FFF2-40B4-BE49-F238E27FC236}">
                <a16:creationId xmlns:a16="http://schemas.microsoft.com/office/drawing/2014/main" id="{F963B234-AD8C-C52B-4420-1F696CB4D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557961"/>
            <a:ext cx="9440101" cy="72473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 b="0" i="0">
                <a:latin typeface="Arial" panose="020B0604020202020204" pitchFamily="34" charset="0"/>
                <a:ea typeface="Inter SemiBold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D05542-FC41-74D5-7240-5DECFE9A0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5254" y="576000"/>
            <a:ext cx="1362124" cy="486843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981C72D-D3A9-32CD-9102-35C08DA9D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9835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8920983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907947325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421370511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80059395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19016800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91A1184-E98B-48E4-A1B2-78A2D3F7ECC3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075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4963" y="549275"/>
            <a:ext cx="113411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4963" y="6649942"/>
            <a:ext cx="4114800" cy="1306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302735-BAE9-4562-BB6D-22B798264AE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8D2E1397-D563-8AFA-9176-420B3FFD3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95738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03899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orient="horz" pos="346">
          <p15:clr>
            <a:srgbClr val="F26B43"/>
          </p15:clr>
        </p15:guide>
        <p15:guide id="5" orient="horz" pos="3974">
          <p15:clr>
            <a:srgbClr val="F26B43"/>
          </p15:clr>
        </p15:guide>
        <p15:guide id="6" pos="7355">
          <p15:clr>
            <a:srgbClr val="F26B43"/>
          </p15:clr>
        </p15:guide>
        <p15:guide id="7" orient="horz" pos="426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microsoft.com/office/2007/relationships/hdphoto" Target="../media/hdphoto2.wdp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4.png"/><Relationship Id="rId7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636B0EC-AE3A-58D7-EB77-C32921E7ECDA}"/>
              </a:ext>
            </a:extLst>
          </p:cNvPr>
          <p:cNvSpPr txBox="1">
            <a:spLocks/>
          </p:cNvSpPr>
          <p:nvPr/>
        </p:nvSpPr>
        <p:spPr>
          <a:xfrm>
            <a:off x="813765" y="2454368"/>
            <a:ext cx="5457515" cy="238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b="1" dirty="0">
                <a:solidFill>
                  <a:schemeClr val="bg1"/>
                </a:solidFill>
              </a:rPr>
              <a:t>Новая система для начальной школы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7424AE-74AC-1119-9F91-E03660D67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51" b="89706" l="9091" r="92424">
                        <a14:foregroundMark x1="74242" y1="11765" x2="74242" y2="11765"/>
                        <a14:foregroundMark x1="62879" y1="2941" x2="62879" y2="2941"/>
                        <a14:foregroundMark x1="92424" y1="36275" x2="92424" y2="36275"/>
                        <a14:foregroundMark x1="72727" y1="25000" x2="72727" y2="25000"/>
                        <a14:foregroundMark x1="72727" y1="25980" x2="72727" y2="25980"/>
                        <a14:foregroundMark x1="72727" y1="25980" x2="72727" y2="25980"/>
                        <a14:foregroundMark x1="59848" y1="27451" x2="59848" y2="27451"/>
                        <a14:foregroundMark x1="59091" y1="29412" x2="59091" y2="29412"/>
                        <a14:foregroundMark x1="75000" y1="25000" x2="75000" y2="25000"/>
                        <a14:foregroundMark x1="79545" y1="89706" x2="79545" y2="89706"/>
                        <a14:foregroundMark x1="46970" y1="89706" x2="46970" y2="897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488571" y="3721479"/>
            <a:ext cx="1257300" cy="1943100"/>
          </a:xfrm>
          <a:prstGeom prst="rect">
            <a:avLst/>
          </a:prstGeom>
        </p:spPr>
      </p:pic>
      <p:pic>
        <p:nvPicPr>
          <p:cNvPr id="11" name="Рисунок 11">
            <a:extLst>
              <a:ext uri="{FF2B5EF4-FFF2-40B4-BE49-F238E27FC236}">
                <a16:creationId xmlns:a16="http://schemas.microsoft.com/office/drawing/2014/main" id="{84401DC5-091D-059D-8CFC-AC93B75AA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59" b="92676" l="9921" r="89683">
                        <a14:foregroundMark x1="39286" y1="80563" x2="39286" y2="80563"/>
                        <a14:foregroundMark x1="40079" y1="87887" x2="40079" y2="87887"/>
                        <a14:foregroundMark x1="41270" y1="92676" x2="41270" y2="92676"/>
                        <a14:foregroundMark x1="66270" y1="79437" x2="66270" y2="79437"/>
                        <a14:foregroundMark x1="76190" y1="90986" x2="76190" y2="909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792309" y="3033713"/>
            <a:ext cx="1391899" cy="2180835"/>
          </a:xfrm>
          <a:custGeom>
            <a:avLst/>
            <a:gdLst>
              <a:gd name="connsiteX0" fmla="*/ -31 w 1822492"/>
              <a:gd name="connsiteY0" fmla="*/ -28 h 2855490"/>
              <a:gd name="connsiteX1" fmla="*/ 1822461 w 1822492"/>
              <a:gd name="connsiteY1" fmla="*/ -28 h 2855490"/>
              <a:gd name="connsiteX2" fmla="*/ 1822461 w 1822492"/>
              <a:gd name="connsiteY2" fmla="*/ 2855463 h 2855490"/>
              <a:gd name="connsiteX3" fmla="*/ -31 w 1822492"/>
              <a:gd name="connsiteY3" fmla="*/ 2855463 h 285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2492" h="2855490">
                <a:moveTo>
                  <a:pt x="-31" y="-28"/>
                </a:moveTo>
                <a:lnTo>
                  <a:pt x="1822461" y="-28"/>
                </a:lnTo>
                <a:lnTo>
                  <a:pt x="1822461" y="2855463"/>
                </a:lnTo>
                <a:lnTo>
                  <a:pt x="-31" y="2855463"/>
                </a:lnTo>
                <a:close/>
              </a:path>
            </a:pathLst>
          </a:cu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A74372B-09D6-C72E-D703-99836DC59A4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828" y="1260020"/>
            <a:ext cx="2732485" cy="273248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92C6E4-94FC-D3A8-FBE2-CF58867305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359" y="3311392"/>
            <a:ext cx="2743200" cy="27432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E11201-1F38-271A-0927-F0E376DD1A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090" y="1267957"/>
            <a:ext cx="2649155" cy="264915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EC4D89-1BE4-2DEC-07ED-793B2ADAB1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149" y="3546931"/>
            <a:ext cx="2691249" cy="26912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594E12-E3EA-7674-60B2-C72BE4DBD47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312" y="3470369"/>
            <a:ext cx="2743199" cy="27431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951AE8-9712-8BB6-3657-601951DB8F1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332" y="1302944"/>
            <a:ext cx="2520000" cy="2520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CB3F424-804F-643B-F344-7BA3AB3CF96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76" y="549275"/>
            <a:ext cx="1855279" cy="1817615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1527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337B8A-C880-7953-EE73-685E40658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162" y="549275"/>
            <a:ext cx="1564005" cy="153225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ACDF30D-C70C-BCEA-FDBA-E0A4050DB8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167" y="674490"/>
            <a:ext cx="3121343" cy="140704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F9FBA3D9-A426-199B-C608-FCF130A9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674490"/>
            <a:ext cx="10515600" cy="793014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1C1C1C"/>
                </a:solidFill>
              </a:rPr>
              <a:t>Новая </a:t>
            </a:r>
            <a:r>
              <a:rPr lang="ru-RU" sz="3200" b="1" dirty="0">
                <a:solidFill>
                  <a:srgbClr val="1C1C1C"/>
                </a:solidFill>
                <a:effectLst/>
              </a:rPr>
              <a:t>система </a:t>
            </a:r>
            <a:br>
              <a:rPr lang="ru-RU" sz="3200" b="1" dirty="0">
                <a:solidFill>
                  <a:srgbClr val="1C1C1C"/>
                </a:solidFill>
                <a:effectLst/>
              </a:rPr>
            </a:br>
            <a:endParaRPr lang="ru-RU" sz="3200" dirty="0">
              <a:solidFill>
                <a:srgbClr val="1C1C1C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7AE0FA-0D41-256C-E058-193AD6FC226B}"/>
              </a:ext>
            </a:extLst>
          </p:cNvPr>
          <p:cNvSpPr txBox="1"/>
          <p:nvPr/>
        </p:nvSpPr>
        <p:spPr>
          <a:xfrm>
            <a:off x="7076060" y="5385395"/>
            <a:ext cx="38729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1C1C1C"/>
                </a:solidFill>
                <a:latin typeface="-apple-system"/>
              </a:rPr>
              <a:t>Учебные пособия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1C1C1C"/>
                </a:solidFill>
                <a:effectLst/>
                <a:latin typeface="-apple-system"/>
              </a:rPr>
              <a:t>Методические рекомендации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1C1C1C"/>
                </a:solidFill>
                <a:latin typeface="-apple-system"/>
              </a:rPr>
              <a:t>Единое цифровое дополнение </a:t>
            </a:r>
            <a:endParaRPr lang="ru-RU" b="0" i="0" dirty="0">
              <a:solidFill>
                <a:srgbClr val="1C1C1C"/>
              </a:solidFill>
              <a:effectLst/>
              <a:latin typeface="-apple-system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75EC10-E1EC-500E-E245-9BD21FE6A752}"/>
              </a:ext>
            </a:extLst>
          </p:cNvPr>
          <p:cNvSpPr txBox="1"/>
          <p:nvPr/>
        </p:nvSpPr>
        <p:spPr>
          <a:xfrm>
            <a:off x="476124" y="1999853"/>
            <a:ext cx="610335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3200" b="1" i="0" dirty="0">
                <a:solidFill>
                  <a:srgbClr val="1C1C1C"/>
                </a:solidFill>
                <a:effectLst/>
              </a:rPr>
              <a:t>4 </a:t>
            </a:r>
            <a:r>
              <a:rPr lang="ru-RU" b="0" i="0" dirty="0">
                <a:solidFill>
                  <a:srgbClr val="1C1C1C"/>
                </a:solidFill>
                <a:effectLst/>
              </a:rPr>
              <a:t>предмета</a:t>
            </a:r>
          </a:p>
          <a:p>
            <a:pPr algn="l"/>
            <a:r>
              <a:rPr lang="ru-RU" sz="3200" b="1" dirty="0">
                <a:solidFill>
                  <a:srgbClr val="1C1C1C"/>
                </a:solidFill>
              </a:rPr>
              <a:t>4</a:t>
            </a:r>
            <a:r>
              <a:rPr lang="ru-RU" b="0" i="0" dirty="0">
                <a:solidFill>
                  <a:srgbClr val="1C1C1C"/>
                </a:solidFill>
                <a:effectLst/>
              </a:rPr>
              <a:t> класса</a:t>
            </a:r>
          </a:p>
          <a:p>
            <a:pPr algn="l"/>
            <a:r>
              <a:rPr lang="ru-RU" b="0" i="0" dirty="0">
                <a:solidFill>
                  <a:srgbClr val="1C1C1C"/>
                </a:solidFill>
                <a:effectLst/>
              </a:rPr>
              <a:t>Более </a:t>
            </a:r>
            <a:r>
              <a:rPr lang="ru-RU" sz="3200" b="1" dirty="0">
                <a:solidFill>
                  <a:srgbClr val="1C1C1C"/>
                </a:solidFill>
              </a:rPr>
              <a:t>100 </a:t>
            </a:r>
            <a:r>
              <a:rPr lang="ru-RU" b="0" i="0" dirty="0">
                <a:solidFill>
                  <a:srgbClr val="1C1C1C"/>
                </a:solidFill>
                <a:effectLst/>
              </a:rPr>
              <a:t>авторов — учёные, методисты, учителя</a:t>
            </a:r>
          </a:p>
          <a:p>
            <a:pPr algn="l"/>
            <a:r>
              <a:rPr lang="ru-RU" dirty="0">
                <a:solidFill>
                  <a:srgbClr val="1C1C1C"/>
                </a:solidFill>
              </a:rPr>
              <a:t>Апробация в </a:t>
            </a:r>
            <a:r>
              <a:rPr lang="ru-RU" sz="3200" b="1" dirty="0">
                <a:solidFill>
                  <a:srgbClr val="1C1C1C"/>
                </a:solidFill>
              </a:rPr>
              <a:t>30</a:t>
            </a:r>
            <a:r>
              <a:rPr lang="ru-RU" dirty="0">
                <a:solidFill>
                  <a:srgbClr val="1C1C1C"/>
                </a:solidFill>
              </a:rPr>
              <a:t> регионах</a:t>
            </a:r>
            <a:endParaRPr lang="ru-RU" b="0" i="0" dirty="0">
              <a:solidFill>
                <a:srgbClr val="1C1C1C"/>
              </a:solidFill>
              <a:effectLst/>
            </a:endParaRPr>
          </a:p>
          <a:p>
            <a:pPr algn="l"/>
            <a:r>
              <a:rPr lang="ru-RU" sz="3200" b="1" dirty="0">
                <a:solidFill>
                  <a:srgbClr val="1C1C1C"/>
                </a:solidFill>
              </a:rPr>
              <a:t>200</a:t>
            </a:r>
            <a:r>
              <a:rPr lang="ru-RU" b="0" i="0" dirty="0">
                <a:solidFill>
                  <a:srgbClr val="1C1C1C"/>
                </a:solidFill>
                <a:effectLst/>
              </a:rPr>
              <a:t> учителей и </a:t>
            </a:r>
            <a:r>
              <a:rPr lang="ru-RU" sz="3200" b="1" dirty="0">
                <a:solidFill>
                  <a:srgbClr val="1C1C1C"/>
                </a:solidFill>
              </a:rPr>
              <a:t>1 500 </a:t>
            </a:r>
            <a:r>
              <a:rPr lang="ru-RU" b="0" i="0" dirty="0">
                <a:solidFill>
                  <a:srgbClr val="1C1C1C"/>
                </a:solidFill>
                <a:effectLst/>
              </a:rPr>
              <a:t>учеников участвовали в тестировании</a:t>
            </a:r>
          </a:p>
          <a:p>
            <a:pPr algn="l"/>
            <a:r>
              <a:rPr lang="ru-RU" b="0" i="0" dirty="0">
                <a:solidFill>
                  <a:srgbClr val="1C1C1C"/>
                </a:solidFill>
                <a:effectLst/>
              </a:rPr>
              <a:t>Получила </a:t>
            </a:r>
            <a:r>
              <a:rPr lang="ru-RU" sz="2400" b="1" dirty="0">
                <a:solidFill>
                  <a:srgbClr val="1C1C1C"/>
                </a:solidFill>
              </a:rPr>
              <a:t>положительные экспертные заключения </a:t>
            </a:r>
            <a:r>
              <a:rPr lang="ru-RU" b="0" i="0" dirty="0">
                <a:solidFill>
                  <a:srgbClr val="1C1C1C"/>
                </a:solidFill>
                <a:effectLst/>
              </a:rPr>
              <a:t>РАО и Института содержания и методов обучения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4186D72-CF3F-99EE-217F-42987A72C7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845" y="1815633"/>
            <a:ext cx="1800000" cy="1800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5C731A-DCDE-AD18-64FD-56B31A5D9B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629" y="3562457"/>
            <a:ext cx="1800000" cy="1800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B84903-6DAA-C066-C880-153B5A9247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898" y="1878771"/>
            <a:ext cx="1800000" cy="1800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6D9EC2-56C1-A07D-B875-04FFE411CCD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206" y="3483758"/>
            <a:ext cx="1800000" cy="1800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DF701D5-280A-EE7A-4E87-CD3970DEC3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537" y="3499319"/>
            <a:ext cx="1800000" cy="180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E0C807D-172C-E8C2-E0B8-A04F6EE7B5A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747" y="1901709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669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 bwMode="auto">
          <a:xfrm rot="2713069">
            <a:off x="1634385" y="4711072"/>
            <a:ext cx="748625" cy="748625"/>
          </a:xfrm>
          <a:prstGeom prst="rect">
            <a:avLst/>
          </a:prstGeom>
          <a:solidFill>
            <a:srgbClr val="AECFFC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371475" y="2406141"/>
            <a:ext cx="2073275" cy="577981"/>
          </a:xfrm>
          <a:prstGeom prst="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91A1184-E98B-48E4-A1B2-78A2D3F7ECC3}" type="slidenum">
              <a:rPr lang="ru-RU" smtClean="0">
                <a:solidFill>
                  <a:schemeClr val="tx1"/>
                </a:solidFill>
              </a:rPr>
              <a:t>3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704960256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307725" y="1287956"/>
            <a:ext cx="10515600" cy="615950"/>
          </a:xfrm>
        </p:spPr>
        <p:txBody>
          <a:bodyPr vert="horz" wrap="square" lIns="0" tIns="0" rIns="0" bIns="0" rtlCol="0" anchor="b">
            <a:spAutoFit/>
          </a:bodyPr>
          <a:lstStyle/>
          <a:p>
            <a:pPr defTabSz="914400" rtl="0">
              <a:lnSpc>
                <a:spcPct val="100000"/>
              </a:lnSpc>
            </a:pPr>
            <a:r>
              <a:rPr lang="ru-RU" sz="2000" cap="all" dirty="0"/>
              <a:t>По результатам апробации в реальной </a:t>
            </a:r>
            <a:br>
              <a:rPr lang="ru-RU" sz="2000" cap="all" dirty="0"/>
            </a:br>
            <a:r>
              <a:rPr lang="ru-RU" sz="2000" cap="all" dirty="0"/>
              <a:t>образовательной деятельности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856" y="3364230"/>
            <a:ext cx="1352175" cy="23050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3250" y="2494836"/>
            <a:ext cx="181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+mj-lt"/>
              </a:rPr>
              <a:t>Учителя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4117975" y="2387091"/>
            <a:ext cx="2149475" cy="577981"/>
          </a:xfrm>
          <a:prstGeom prst="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9750" y="2475786"/>
            <a:ext cx="181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+mj-lt"/>
              </a:rPr>
              <a:t>Родители</a:t>
            </a: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8067675" y="2387091"/>
            <a:ext cx="2276475" cy="577981"/>
          </a:xfrm>
          <a:prstGeom prst="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99450" y="2475786"/>
            <a:ext cx="181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+mj-lt"/>
              </a:rPr>
              <a:t>Ученики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9BF6B39-9CE7-5DE4-C9BE-737E412EB15F}"/>
              </a:ext>
            </a:extLst>
          </p:cNvPr>
          <p:cNvSpPr/>
          <p:nvPr/>
        </p:nvSpPr>
        <p:spPr>
          <a:xfrm>
            <a:off x="9546975" y="3234899"/>
            <a:ext cx="23341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ea typeface="Inter 18pt" panose="02000503000000020004" pitchFamily="2" charset="0"/>
              </a:rPr>
              <a:t>84% </a:t>
            </a:r>
            <a:br>
              <a:rPr lang="ru-RU" dirty="0"/>
            </a:br>
            <a:r>
              <a:rPr lang="ru-RU" sz="1200" dirty="0">
                <a:ea typeface="Inter 18pt" panose="02000503000000020004" pitchFamily="2" charset="0"/>
              </a:rPr>
              <a:t>понравилось </a:t>
            </a:r>
            <a:r>
              <a:rPr lang="ru-RU" sz="1200" dirty="0"/>
              <a:t>заниматься </a:t>
            </a:r>
            <a:br>
              <a:rPr lang="ru-RU" sz="1200" dirty="0"/>
            </a:br>
            <a:r>
              <a:rPr lang="ru-RU" sz="1200" dirty="0"/>
              <a:t>по новым учебникам</a:t>
            </a:r>
            <a:r>
              <a:rPr lang="ru-RU" sz="1200" dirty="0">
                <a:ea typeface="Inter 18pt" panose="02000503000000020004" pitchFamily="2" charset="0"/>
              </a:rPr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9" y="3072817"/>
            <a:ext cx="1992841" cy="29892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050" y="3149918"/>
            <a:ext cx="1967441" cy="2951162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9BF6B39-9CE7-5DE4-C9BE-737E412EB15F}"/>
              </a:ext>
            </a:extLst>
          </p:cNvPr>
          <p:cNvSpPr/>
          <p:nvPr/>
        </p:nvSpPr>
        <p:spPr bwMode="auto">
          <a:xfrm>
            <a:off x="1431675" y="3234899"/>
            <a:ext cx="19084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ea typeface="Inter 18pt" panose="02000503000000020004" pitchFamily="2" charset="0"/>
              </a:rPr>
              <a:t>77% </a:t>
            </a:r>
            <a:br>
              <a:rPr lang="ru-RU" dirty="0"/>
            </a:br>
            <a:r>
              <a:rPr lang="ru-RU" sz="1200" dirty="0">
                <a:ea typeface="Inter 18pt" panose="02000503000000020004" pitchFamily="2" charset="0"/>
              </a:rPr>
              <a:t>понравилось работать с новым УМК </a:t>
            </a:r>
            <a:br>
              <a:rPr lang="ru-RU" sz="1200" dirty="0">
                <a:ea typeface="Inter 18pt" panose="02000503000000020004" pitchFamily="2" charset="0"/>
              </a:rPr>
            </a:br>
            <a:r>
              <a:rPr lang="ru-RU" sz="1200" dirty="0">
                <a:ea typeface="Inter 18pt" panose="02000503000000020004" pitchFamily="2" charset="0"/>
              </a:rPr>
              <a:t>(49% у текущих УМК)</a:t>
            </a:r>
          </a:p>
        </p:txBody>
      </p:sp>
      <p:sp>
        <p:nvSpPr>
          <p:cNvPr id="30" name="TextBox 29"/>
          <p:cNvSpPr txBox="1"/>
          <p:nvPr/>
        </p:nvSpPr>
        <p:spPr bwMode="auto">
          <a:xfrm>
            <a:off x="1406275" y="4469130"/>
            <a:ext cx="1085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9</a:t>
            </a:r>
            <a:r>
              <a:rPr lang="ru-RU" sz="1000" b="1" dirty="0"/>
              <a:t>из 10</a:t>
            </a:r>
            <a:endParaRPr lang="ru-RU" sz="4400" b="1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9BF6B39-9CE7-5DE4-C9BE-737E412EB15F}"/>
              </a:ext>
            </a:extLst>
          </p:cNvPr>
          <p:cNvSpPr/>
          <p:nvPr/>
        </p:nvSpPr>
        <p:spPr>
          <a:xfrm>
            <a:off x="1418975" y="5074265"/>
            <a:ext cx="1451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общая оценка УМК</a:t>
            </a:r>
            <a:endParaRPr lang="ru-RU" sz="1000" dirty="0">
              <a:ea typeface="Inter 18pt" panose="02000503000000020004" pitchFamily="2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C9BF6B39-9CE7-5DE4-C9BE-737E412EB15F}"/>
              </a:ext>
            </a:extLst>
          </p:cNvPr>
          <p:cNvSpPr/>
          <p:nvPr/>
        </p:nvSpPr>
        <p:spPr bwMode="auto">
          <a:xfrm>
            <a:off x="5565525" y="3234899"/>
            <a:ext cx="19084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ea typeface="Inter 18pt" panose="02000503000000020004" pitchFamily="2" charset="0"/>
              </a:rPr>
              <a:t>67% </a:t>
            </a:r>
            <a:br>
              <a:rPr lang="ru-RU" dirty="0"/>
            </a:br>
            <a:r>
              <a:rPr lang="ru-RU" sz="1200" dirty="0">
                <a:ea typeface="Inter 18pt" panose="02000503000000020004" pitchFamily="2" charset="0"/>
              </a:rPr>
              <a:t>понравилось работать с новым УМК </a:t>
            </a:r>
            <a:br>
              <a:rPr lang="ru-RU" sz="1200" dirty="0">
                <a:ea typeface="Inter 18pt" panose="02000503000000020004" pitchFamily="2" charset="0"/>
              </a:rPr>
            </a:br>
            <a:r>
              <a:rPr lang="ru-RU" sz="1200" dirty="0">
                <a:ea typeface="Inter 18pt" panose="02000503000000020004" pitchFamily="2" charset="0"/>
              </a:rPr>
              <a:t>(56% у текущих УМК)</a:t>
            </a:r>
          </a:p>
        </p:txBody>
      </p:sp>
      <p:sp>
        <p:nvSpPr>
          <p:cNvPr id="36" name="Прямоугольник 35"/>
          <p:cNvSpPr/>
          <p:nvPr/>
        </p:nvSpPr>
        <p:spPr bwMode="auto">
          <a:xfrm rot="2713069">
            <a:off x="5749185" y="4709981"/>
            <a:ext cx="748625" cy="748625"/>
          </a:xfrm>
          <a:prstGeom prst="rect">
            <a:avLst/>
          </a:prstGeom>
          <a:solidFill>
            <a:srgbClr val="AECFFC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 bwMode="auto">
          <a:xfrm>
            <a:off x="5546475" y="4468039"/>
            <a:ext cx="1085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8</a:t>
            </a:r>
            <a:r>
              <a:rPr lang="ru-RU" sz="1000" b="1" dirty="0"/>
              <a:t>из 10</a:t>
            </a:r>
            <a:endParaRPr lang="ru-RU" sz="4400" b="1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C9BF6B39-9CE7-5DE4-C9BE-737E412EB15F}"/>
              </a:ext>
            </a:extLst>
          </p:cNvPr>
          <p:cNvSpPr/>
          <p:nvPr/>
        </p:nvSpPr>
        <p:spPr bwMode="auto">
          <a:xfrm>
            <a:off x="5565525" y="5073174"/>
            <a:ext cx="14512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уровень интереса детей (по мнению родителей)</a:t>
            </a:r>
            <a:endParaRPr lang="ru-RU" sz="1000" dirty="0">
              <a:ea typeface="Inter 18pt" panose="02000503000000020004" pitchFamily="2" charset="0"/>
            </a:endParaRPr>
          </a:p>
        </p:txBody>
      </p:sp>
      <p:sp>
        <p:nvSpPr>
          <p:cNvPr id="39" name="Прямоугольник 38"/>
          <p:cNvSpPr/>
          <p:nvPr/>
        </p:nvSpPr>
        <p:spPr bwMode="auto">
          <a:xfrm rot="2713069">
            <a:off x="9711585" y="4701938"/>
            <a:ext cx="748625" cy="748625"/>
          </a:xfrm>
          <a:prstGeom prst="rect">
            <a:avLst/>
          </a:prstGeom>
          <a:solidFill>
            <a:srgbClr val="AECFFC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 bwMode="auto">
          <a:xfrm>
            <a:off x="9515225" y="4459996"/>
            <a:ext cx="1085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5</a:t>
            </a:r>
            <a:r>
              <a:rPr lang="ru-RU" sz="1000" b="1" dirty="0"/>
              <a:t>из 5</a:t>
            </a:r>
            <a:endParaRPr lang="ru-RU" sz="4400" b="1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9BF6B39-9CE7-5DE4-C9BE-737E412EB15F}"/>
              </a:ext>
            </a:extLst>
          </p:cNvPr>
          <p:cNvSpPr/>
          <p:nvPr/>
        </p:nvSpPr>
        <p:spPr>
          <a:xfrm>
            <a:off x="9537450" y="5074706"/>
            <a:ext cx="23341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ea typeface="Inter 18pt" panose="02000503000000020004" pitchFamily="2" charset="0"/>
              </a:rPr>
              <a:t>65% </a:t>
            </a:r>
            <a:br>
              <a:rPr lang="ru-RU" dirty="0"/>
            </a:br>
            <a:r>
              <a:rPr lang="ru-RU" sz="1200" dirty="0">
                <a:ea typeface="Inter 18pt" panose="02000503000000020004" pitchFamily="2" charset="0"/>
              </a:rPr>
              <a:t>оценивают цифровое дополнение на 5 из 5</a:t>
            </a:r>
          </a:p>
        </p:txBody>
      </p:sp>
      <p:cxnSp>
        <p:nvCxnSpPr>
          <p:cNvPr id="29" name="Прямая соединительная линия 32"/>
          <p:cNvCxnSpPr/>
          <p:nvPr/>
        </p:nvCxnSpPr>
        <p:spPr bwMode="auto">
          <a:xfrm>
            <a:off x="371475" y="980062"/>
            <a:ext cx="583759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CE33B40-5DA5-705F-CE75-E656DD41EDA8}"/>
              </a:ext>
            </a:extLst>
          </p:cNvPr>
          <p:cNvSpPr txBox="1"/>
          <p:nvPr/>
        </p:nvSpPr>
        <p:spPr>
          <a:xfrm>
            <a:off x="371474" y="415982"/>
            <a:ext cx="9972676" cy="131112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sz="3200" b="1" i="0">
                <a:solidFill>
                  <a:srgbClr val="05418E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Цифры, которые говорят сами за себя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01687E0-20B2-210C-B1D7-43FD593FF0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383" y="573861"/>
            <a:ext cx="557167" cy="545856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7F3D94-DD88-80C1-2DC5-BEB58AD05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383" y="573861"/>
            <a:ext cx="557167" cy="545856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66BE4E-78CD-7494-E50D-A5E947000450}"/>
              </a:ext>
            </a:extLst>
          </p:cNvPr>
          <p:cNvSpPr txBox="1"/>
          <p:nvPr/>
        </p:nvSpPr>
        <p:spPr bwMode="auto">
          <a:xfrm>
            <a:off x="487363" y="464153"/>
            <a:ext cx="9071020" cy="1311128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sz="4400" b="1" i="0"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sz="3200" dirty="0">
                <a:solidFill>
                  <a:srgbClr val="1C1C1C"/>
                </a:solidFill>
              </a:rPr>
              <a:t>Какие задачи школы помогает решать новая система?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6385A2FC-2D08-5895-2B6A-97547F85ED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673377"/>
              </p:ext>
            </p:extLst>
          </p:nvPr>
        </p:nvGraphicFramePr>
        <p:xfrm>
          <a:off x="375920" y="1884989"/>
          <a:ext cx="11328717" cy="43306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79837">
                  <a:extLst>
                    <a:ext uri="{9D8B030D-6E8A-4147-A177-3AD203B41FA5}">
                      <a16:colId xmlns:a16="http://schemas.microsoft.com/office/drawing/2014/main" val="1172130541"/>
                    </a:ext>
                  </a:extLst>
                </a:gridCol>
                <a:gridCol w="3657006">
                  <a:extLst>
                    <a:ext uri="{9D8B030D-6E8A-4147-A177-3AD203B41FA5}">
                      <a16:colId xmlns:a16="http://schemas.microsoft.com/office/drawing/2014/main" val="933923958"/>
                    </a:ext>
                  </a:extLst>
                </a:gridCol>
                <a:gridCol w="3891874">
                  <a:extLst>
                    <a:ext uri="{9D8B030D-6E8A-4147-A177-3AD203B41FA5}">
                      <a16:colId xmlns:a16="http://schemas.microsoft.com/office/drawing/2014/main" val="742841122"/>
                    </a:ext>
                  </a:extLst>
                </a:gridCol>
              </a:tblGrid>
              <a:tr h="13880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1C1C1C"/>
                          </a:solidFill>
                        </a:rPr>
                        <a:t>Повысить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1C1C1C"/>
                          </a:solidFill>
                        </a:rPr>
                        <a:t>результаты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1C1C1C"/>
                          </a:solidFill>
                        </a:rPr>
                        <a:t>образования 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Учить ребенка </a:t>
                      </a:r>
                    </a:p>
                    <a:p>
                      <a:r>
                        <a:rPr lang="ru-RU" sz="1600" b="0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применять знания 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1C1C1C"/>
                          </a:solidFill>
                        </a:rPr>
                        <a:t>Система «Про свет» включает межпредметные связи и сквозные  понятия, работу с информацией в разных форматах, задания на  применений знаний в нестандартных ситуациях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35641775"/>
                  </a:ext>
                </a:extLst>
              </a:tr>
              <a:tr h="1170330"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Сделать работу </a:t>
                      </a:r>
                    </a:p>
                    <a:p>
                      <a:r>
                        <a:rPr lang="ru-RU" sz="1600" b="1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учителя  продуктивнее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Предложить учителю </a:t>
                      </a:r>
                    </a:p>
                    <a:p>
                      <a:r>
                        <a:rPr lang="ru-RU" sz="1600" b="0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готовые инструменты</a:t>
                      </a:r>
                    </a:p>
                    <a:p>
                      <a:r>
                        <a:rPr lang="ru-RU" sz="1600" b="0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для дифференцированной</a:t>
                      </a:r>
                    </a:p>
                    <a:p>
                      <a:r>
                        <a:rPr lang="ru-RU" sz="1600" b="0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 работы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Разноуровневые материалы и единая структура урока позволяют учитывать уровень подготовки детей без дополнительной нагрузки для педагога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4511531"/>
                  </a:ext>
                </a:extLst>
              </a:tr>
              <a:tr h="1605802"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Сделать школу </a:t>
                      </a:r>
                    </a:p>
                    <a:p>
                      <a:r>
                        <a:rPr lang="ru-RU" sz="1600" b="1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привлекательной </a:t>
                      </a:r>
                    </a:p>
                    <a:p>
                      <a:r>
                        <a:rPr lang="ru-RU" sz="1600" b="1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для родителей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Предложить современные </a:t>
                      </a:r>
                    </a:p>
                    <a:p>
                      <a:r>
                        <a:rPr lang="ru-RU" sz="1600" b="0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подходы к обучению </a:t>
                      </a:r>
                    </a:p>
                    <a:p>
                      <a:r>
                        <a:rPr lang="ru-RU" sz="1600" b="0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и развитию детей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Содержание, </a:t>
                      </a:r>
                      <a:r>
                        <a:rPr lang="ru-RU" sz="1600" dirty="0">
                          <a:solidFill>
                            <a:srgbClr val="1C1C1C"/>
                          </a:solidFill>
                        </a:rPr>
                        <a:t>ориентированное на современного ребёнка,</a:t>
                      </a:r>
                      <a:r>
                        <a:rPr lang="ru-RU" sz="1600" b="0" kern="1200" dirty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rPr>
                        <a:t> задания для развития критического мышления</a:t>
                      </a:r>
                      <a:r>
                        <a:rPr lang="ru-RU" sz="1600" dirty="0">
                          <a:solidFill>
                            <a:srgbClr val="1C1C1C"/>
                          </a:solidFill>
                        </a:rPr>
                        <a:t>, цифровая поддержка на каждом уроке покажут родителям дополнительную образовательную ценность</a:t>
                      </a:r>
                      <a:endParaRPr lang="ru-RU" sz="1600" b="0" kern="1200" dirty="0">
                        <a:solidFill>
                          <a:srgbClr val="1C1C1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0924444"/>
                  </a:ext>
                </a:extLst>
              </a:tr>
            </a:tbl>
          </a:graphicData>
        </a:graphic>
      </p:graphicFrame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57486578-3712-EAEB-85D6-BC6AB6BAC1BB}"/>
              </a:ext>
            </a:extLst>
          </p:cNvPr>
          <p:cNvCxnSpPr/>
          <p:nvPr/>
        </p:nvCxnSpPr>
        <p:spPr>
          <a:xfrm>
            <a:off x="3408680" y="2225224"/>
            <a:ext cx="599440" cy="0"/>
          </a:xfrm>
          <a:prstGeom prst="straightConnector1">
            <a:avLst/>
          </a:prstGeom>
          <a:ln w="57150" cap="rnd">
            <a:round/>
            <a:headEnd type="oval" w="sm" len="sm"/>
            <a:tailEnd type="stealth" w="med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8CBD7F29-C740-CDFD-EEF4-6F570AA33FDE}"/>
              </a:ext>
            </a:extLst>
          </p:cNvPr>
          <p:cNvCxnSpPr/>
          <p:nvPr/>
        </p:nvCxnSpPr>
        <p:spPr>
          <a:xfrm>
            <a:off x="7083911" y="3694113"/>
            <a:ext cx="599440" cy="0"/>
          </a:xfrm>
          <a:prstGeom prst="straightConnector1">
            <a:avLst/>
          </a:prstGeom>
          <a:ln w="57150" cap="rnd">
            <a:round/>
            <a:headEnd type="oval" w="sm" len="sm"/>
            <a:tailEnd type="stealth" w="med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321FDDA4-4C73-6702-1839-63DB69CC23A2}"/>
              </a:ext>
            </a:extLst>
          </p:cNvPr>
          <p:cNvCxnSpPr/>
          <p:nvPr/>
        </p:nvCxnSpPr>
        <p:spPr>
          <a:xfrm>
            <a:off x="3470238" y="3694113"/>
            <a:ext cx="599440" cy="0"/>
          </a:xfrm>
          <a:prstGeom prst="straightConnector1">
            <a:avLst/>
          </a:prstGeom>
          <a:ln w="57150" cap="rnd">
            <a:round/>
            <a:headEnd type="oval" w="sm" len="sm"/>
            <a:tailEnd type="stealth" w="med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01DC052A-BC5F-9340-3235-31B702B7503C}"/>
              </a:ext>
            </a:extLst>
          </p:cNvPr>
          <p:cNvCxnSpPr/>
          <p:nvPr/>
        </p:nvCxnSpPr>
        <p:spPr>
          <a:xfrm>
            <a:off x="7083911" y="2225224"/>
            <a:ext cx="599440" cy="0"/>
          </a:xfrm>
          <a:prstGeom prst="straightConnector1">
            <a:avLst/>
          </a:prstGeom>
          <a:ln w="57150" cap="rnd">
            <a:round/>
            <a:headEnd type="oval" w="sm" len="sm"/>
            <a:tailEnd type="stealth" w="med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8CF80054-200F-008B-4E07-C359FE191C02}"/>
              </a:ext>
            </a:extLst>
          </p:cNvPr>
          <p:cNvCxnSpPr/>
          <p:nvPr/>
        </p:nvCxnSpPr>
        <p:spPr>
          <a:xfrm>
            <a:off x="3408680" y="4960983"/>
            <a:ext cx="599440" cy="0"/>
          </a:xfrm>
          <a:prstGeom prst="straightConnector1">
            <a:avLst/>
          </a:prstGeom>
          <a:ln w="57150" cap="rnd">
            <a:round/>
            <a:headEnd type="oval" w="sm" len="sm"/>
            <a:tailEnd type="stealth" w="med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F09EAB8E-057E-6757-66D6-97336306BAA2}"/>
              </a:ext>
            </a:extLst>
          </p:cNvPr>
          <p:cNvCxnSpPr/>
          <p:nvPr/>
        </p:nvCxnSpPr>
        <p:spPr>
          <a:xfrm>
            <a:off x="7083911" y="4943566"/>
            <a:ext cx="599440" cy="0"/>
          </a:xfrm>
          <a:prstGeom prst="straightConnector1">
            <a:avLst/>
          </a:prstGeom>
          <a:ln w="57150" cap="rnd">
            <a:round/>
            <a:headEnd type="oval" w="sm" len="sm"/>
            <a:tailEnd type="stealth" w="med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501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838A3ED-F2C8-6BAB-909D-6D6CC7B69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383" y="573861"/>
            <a:ext cx="557167" cy="545856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C5BEFB-6951-4520-84D5-6384A43CFE52}"/>
              </a:ext>
            </a:extLst>
          </p:cNvPr>
          <p:cNvSpPr txBox="1"/>
          <p:nvPr/>
        </p:nvSpPr>
        <p:spPr>
          <a:xfrm>
            <a:off x="1081089" y="1797819"/>
            <a:ext cx="1034891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effectLst/>
              </a:rPr>
              <a:t>Визуализация вместо текста</a:t>
            </a:r>
            <a:br>
              <a:rPr lang="ru-RU" b="0" i="0" dirty="0">
                <a:effectLst/>
              </a:rPr>
            </a:br>
            <a:r>
              <a:rPr lang="ru-RU" b="0" i="0" dirty="0">
                <a:effectLst/>
              </a:rPr>
              <a:t>Инфографика и визуальные схемы вместо сплошного текста — информация усваивается лучше. Задания в контексте, близком и понятном </a:t>
            </a:r>
            <a:r>
              <a:rPr lang="ru-RU" b="1" i="0" dirty="0">
                <a:effectLst/>
              </a:rPr>
              <a:t>современному </a:t>
            </a:r>
            <a:r>
              <a:rPr lang="ru-RU" b="0" i="0" dirty="0">
                <a:effectLst/>
              </a:rPr>
              <a:t>ребёнку.</a:t>
            </a:r>
          </a:p>
          <a:p>
            <a:pPr algn="l"/>
            <a:endParaRPr lang="ru-RU" b="0" i="0" dirty="0">
              <a:effectLst/>
            </a:endParaRPr>
          </a:p>
          <a:p>
            <a:pPr algn="l"/>
            <a:r>
              <a:rPr lang="ru-RU" b="1" i="0" dirty="0">
                <a:effectLst/>
              </a:rPr>
              <a:t>Игровые элементы</a:t>
            </a:r>
            <a:br>
              <a:rPr lang="ru-RU" b="0" i="0" dirty="0">
                <a:effectLst/>
              </a:rPr>
            </a:br>
            <a:r>
              <a:rPr lang="ru-RU" b="0" i="0" dirty="0">
                <a:effectLst/>
              </a:rPr>
              <a:t>Игровые элементы и нестандартные задания удерживают внимание и интерес. Единая структура урока формирует привычку к системному обучению.</a:t>
            </a:r>
          </a:p>
          <a:p>
            <a:pPr algn="l"/>
            <a:endParaRPr lang="ru-RU" b="0" i="0" dirty="0">
              <a:effectLst/>
            </a:endParaRPr>
          </a:p>
          <a:p>
            <a:pPr algn="l"/>
            <a:r>
              <a:rPr lang="ru-RU" b="1" i="0" dirty="0">
                <a:effectLst/>
              </a:rPr>
              <a:t>Цифровое дополнение</a:t>
            </a:r>
            <a:br>
              <a:rPr lang="ru-RU" b="0" i="0" dirty="0">
                <a:effectLst/>
              </a:rPr>
            </a:br>
            <a:r>
              <a:rPr lang="ru-RU" b="0" i="0" dirty="0">
                <a:effectLst/>
              </a:rPr>
              <a:t>QR-код к каждому уроку, два режима («Ученик» и «Учитель»). Цифра - естественная часть урока. </a:t>
            </a:r>
          </a:p>
          <a:p>
            <a:pPr algn="l"/>
            <a:endParaRPr lang="ru-RU" b="0" i="0" dirty="0">
              <a:effectLst/>
            </a:endParaRPr>
          </a:p>
          <a:p>
            <a:pPr algn="l"/>
            <a:r>
              <a:rPr lang="ru-RU" b="1" i="0" dirty="0">
                <a:effectLst/>
              </a:rPr>
              <a:t>Развитие мышления</a:t>
            </a:r>
            <a:br>
              <a:rPr lang="ru-RU" b="0" i="0" dirty="0">
                <a:effectLst/>
              </a:rPr>
            </a:br>
            <a:r>
              <a:rPr lang="ru-RU" b="0" i="0" dirty="0">
                <a:effectLst/>
              </a:rPr>
              <a:t>Задания на логику, функциональную грамотность, нестандартные задачи уже включены в пособия. Ребёнок учится думать,  исследовать, анализировать, находить решения.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485529-78DD-B8B9-DD87-A9BC8DF7AC99}"/>
              </a:ext>
            </a:extLst>
          </p:cNvPr>
          <p:cNvSpPr txBox="1"/>
          <p:nvPr/>
        </p:nvSpPr>
        <p:spPr>
          <a:xfrm>
            <a:off x="334963" y="4001369"/>
            <a:ext cx="7159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0" i="0" dirty="0">
                <a:effectLst/>
                <a:latin typeface="quote-cjk-patch"/>
              </a:rPr>
              <a:t>💻</a:t>
            </a:r>
            <a:endParaRPr lang="ru-RU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CBEA9B-9130-BCF8-EB71-ADED09BA666A}"/>
              </a:ext>
            </a:extLst>
          </p:cNvPr>
          <p:cNvSpPr txBox="1"/>
          <p:nvPr/>
        </p:nvSpPr>
        <p:spPr>
          <a:xfrm>
            <a:off x="365126" y="5002636"/>
            <a:ext cx="7159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quote-cjk-patch"/>
              </a:rPr>
              <a:t>🔍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A32DF9-06D5-7AFC-41D0-E94037FE0FEA}"/>
              </a:ext>
            </a:extLst>
          </p:cNvPr>
          <p:cNvSpPr txBox="1"/>
          <p:nvPr/>
        </p:nvSpPr>
        <p:spPr>
          <a:xfrm>
            <a:off x="359571" y="1829590"/>
            <a:ext cx="914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quote-cjk-patch"/>
              </a:rPr>
              <a:t>📊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4459E4-ED5D-50A5-8410-09005ED55AFC}"/>
              </a:ext>
            </a:extLst>
          </p:cNvPr>
          <p:cNvSpPr txBox="1"/>
          <p:nvPr/>
        </p:nvSpPr>
        <p:spPr>
          <a:xfrm>
            <a:off x="297660" y="2899594"/>
            <a:ext cx="783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quote-cjk-patch"/>
              </a:rPr>
              <a:t>🧩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16905A-252B-094F-D978-1DE1CDAD918D}"/>
              </a:ext>
            </a:extLst>
          </p:cNvPr>
          <p:cNvSpPr txBox="1"/>
          <p:nvPr/>
        </p:nvSpPr>
        <p:spPr>
          <a:xfrm>
            <a:off x="334963" y="701092"/>
            <a:ext cx="104806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</a:pP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Современное содержание начальной школы —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</a:pP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база успешной основной школы</a:t>
            </a:r>
          </a:p>
        </p:txBody>
      </p:sp>
    </p:spTree>
    <p:extLst>
      <p:ext uri="{BB962C8B-B14F-4D97-AF65-F5344CB8AC3E}">
        <p14:creationId xmlns:p14="http://schemas.microsoft.com/office/powerpoint/2010/main" val="2000122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C801C8-412B-7E37-447F-411FB635E256}"/>
              </a:ext>
            </a:extLst>
          </p:cNvPr>
          <p:cNvSpPr txBox="1"/>
          <p:nvPr/>
        </p:nvSpPr>
        <p:spPr>
          <a:xfrm>
            <a:off x="1184274" y="1423749"/>
            <a:ext cx="106045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effectLst/>
              </a:rPr>
              <a:t>Экономия времени на подготовку</a:t>
            </a:r>
            <a:r>
              <a:rPr lang="ru-RU" b="0" i="0" dirty="0">
                <a:effectLst/>
              </a:rPr>
              <a:t> — продуманная структура и разноуровневые материалы для каждого урока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effectLst/>
            </a:endParaRPr>
          </a:p>
          <a:p>
            <a:pPr algn="l"/>
            <a:r>
              <a:rPr lang="ru-RU" b="1" dirty="0"/>
              <a:t>Е</a:t>
            </a:r>
            <a:r>
              <a:rPr lang="ru-RU" b="1" i="0" dirty="0">
                <a:effectLst/>
              </a:rPr>
              <a:t>диная логика урока для всех предметов</a:t>
            </a:r>
            <a:r>
              <a:rPr lang="ru-RU" b="1" dirty="0"/>
              <a:t> </a:t>
            </a:r>
            <a:r>
              <a:rPr lang="ru-RU" b="0" i="0" dirty="0">
                <a:effectLst/>
              </a:rPr>
              <a:t>—</a:t>
            </a:r>
            <a:r>
              <a:rPr lang="ru-RU" dirty="0"/>
              <a:t>все пособия выстроены по одной схеме: мотивация, изучение, закрепление, контроль. Это даёт целостную картину обучения для учителя и ученика.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1" i="0" dirty="0">
              <a:effectLst/>
            </a:endParaRPr>
          </a:p>
          <a:p>
            <a:pPr algn="l"/>
            <a:r>
              <a:rPr lang="ru-RU" b="1" i="0" dirty="0">
                <a:effectLst/>
              </a:rPr>
              <a:t>Готовые инструменты</a:t>
            </a:r>
            <a:r>
              <a:rPr lang="ru-RU" b="0" i="0" dirty="0">
                <a:effectLst/>
              </a:rPr>
              <a:t> для поддержки мотивации ребенка— занимательные задания и </a:t>
            </a:r>
            <a:r>
              <a:rPr lang="ru-RU" dirty="0"/>
              <a:t>задания</a:t>
            </a:r>
            <a:r>
              <a:rPr lang="ru-RU" b="0" i="0" dirty="0">
                <a:effectLst/>
              </a:rPr>
              <a:t> на логику, инфографика для быстрого восприятия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effectLst/>
            </a:endParaRPr>
          </a:p>
          <a:p>
            <a:pPr algn="l"/>
            <a:r>
              <a:rPr lang="ru-RU" b="1" dirty="0"/>
              <a:t>Единое ц</a:t>
            </a:r>
            <a:r>
              <a:rPr lang="ru-RU" b="1" i="0" dirty="0">
                <a:effectLst/>
              </a:rPr>
              <a:t>ифровое </a:t>
            </a:r>
            <a:r>
              <a:rPr lang="ru-RU" b="1" dirty="0"/>
              <a:t>дополнение, органично интегрированное в урок </a:t>
            </a:r>
            <a:r>
              <a:rPr lang="ru-RU" b="0" i="0" dirty="0">
                <a:effectLst/>
              </a:rPr>
              <a:t>—</a:t>
            </a:r>
            <a:r>
              <a:rPr lang="ru-RU" b="1" dirty="0"/>
              <a:t> </a:t>
            </a:r>
            <a:r>
              <a:rPr lang="ru-RU" dirty="0"/>
              <a:t>органично интегрировано в урок, всегда под рукой дополнительные материалы</a:t>
            </a:r>
          </a:p>
          <a:p>
            <a:pPr algn="l"/>
            <a:endParaRPr lang="ru-RU" b="0" i="0" dirty="0">
              <a:effectLst/>
            </a:endParaRPr>
          </a:p>
          <a:p>
            <a:pPr algn="l"/>
            <a:r>
              <a:rPr lang="ru-RU" b="1" i="0" dirty="0">
                <a:effectLst/>
              </a:rPr>
              <a:t>Сочетает подходы традиционного и развивающего образования</a:t>
            </a:r>
            <a:r>
              <a:rPr lang="ru-RU" b="1" dirty="0"/>
              <a:t> </a:t>
            </a:r>
            <a:r>
              <a:rPr lang="ru-RU" b="0" i="0" dirty="0">
                <a:effectLst/>
              </a:rPr>
              <a:t>—</a:t>
            </a:r>
            <a:r>
              <a:rPr lang="ru-RU" b="1" dirty="0"/>
              <a:t> </a:t>
            </a:r>
            <a:r>
              <a:rPr lang="ru-RU" dirty="0"/>
              <a:t>не требует переподготовки </a:t>
            </a:r>
          </a:p>
          <a:p>
            <a:pPr algn="l"/>
            <a:endParaRPr lang="ru-RU" dirty="0"/>
          </a:p>
          <a:p>
            <a:pPr algn="l"/>
            <a:r>
              <a:rPr lang="ru-RU" b="1" dirty="0"/>
              <a:t>Можно начать работать в любом классе и с любого предмета </a:t>
            </a:r>
            <a:r>
              <a:rPr lang="ru-RU" b="0" i="0" dirty="0">
                <a:effectLst/>
              </a:rPr>
              <a:t>— </a:t>
            </a:r>
            <a:r>
              <a:rPr lang="ru-RU" dirty="0"/>
              <a:t>содержание выстроено в соответствии с ФГОС и включает все дидактические единицы ФРП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034A72-0A54-EEAF-2379-49BEEADF9EF8}"/>
              </a:ext>
            </a:extLst>
          </p:cNvPr>
          <p:cNvSpPr txBox="1"/>
          <p:nvPr/>
        </p:nvSpPr>
        <p:spPr>
          <a:xfrm>
            <a:off x="403226" y="311119"/>
            <a:ext cx="90884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500" b="1">
                <a:solidFill>
                  <a:srgbClr val="05418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3000" dirty="0">
                <a:solidFill>
                  <a:schemeClr val="tx1"/>
                </a:solidFill>
              </a:rPr>
              <a:t>Возможности учителю: экономия времени, мотивация детей, результат через систему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419DD94-AABC-BB86-B920-875321BC5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383" y="573861"/>
            <a:ext cx="557167" cy="545856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F36127-0322-6B2F-4FDA-F0DED42EB212}"/>
              </a:ext>
            </a:extLst>
          </p:cNvPr>
          <p:cNvSpPr txBox="1"/>
          <p:nvPr/>
        </p:nvSpPr>
        <p:spPr>
          <a:xfrm>
            <a:off x="334963" y="1616839"/>
            <a:ext cx="5556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quote-cjk-patch"/>
              </a:rPr>
              <a:t>🕒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3B83C3-3797-7652-D763-D9011C0655A1}"/>
              </a:ext>
            </a:extLst>
          </p:cNvPr>
          <p:cNvSpPr txBox="1"/>
          <p:nvPr/>
        </p:nvSpPr>
        <p:spPr>
          <a:xfrm>
            <a:off x="334963" y="2383999"/>
            <a:ext cx="5556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quote-cjk-patch"/>
              </a:rPr>
              <a:t>🔗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A3E175-A933-3C4D-9054-7F371EB24786}"/>
              </a:ext>
            </a:extLst>
          </p:cNvPr>
          <p:cNvSpPr txBox="1"/>
          <p:nvPr/>
        </p:nvSpPr>
        <p:spPr>
          <a:xfrm>
            <a:off x="403226" y="3056066"/>
            <a:ext cx="4191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quote-cjk-patch"/>
              </a:rPr>
              <a:t>💡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9BFF52-F8E9-AD39-D859-4DAE0DD91D34}"/>
              </a:ext>
            </a:extLst>
          </p:cNvPr>
          <p:cNvSpPr txBox="1"/>
          <p:nvPr/>
        </p:nvSpPr>
        <p:spPr>
          <a:xfrm>
            <a:off x="403226" y="3878996"/>
            <a:ext cx="4191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quote-cjk-patch"/>
              </a:rPr>
              <a:t>📱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8C54B6-5A37-019E-67A4-DCA4AE991F2E}"/>
              </a:ext>
            </a:extLst>
          </p:cNvPr>
          <p:cNvSpPr txBox="1"/>
          <p:nvPr/>
        </p:nvSpPr>
        <p:spPr>
          <a:xfrm>
            <a:off x="363539" y="4635857"/>
            <a:ext cx="4587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quote-cjk-patch"/>
              </a:rPr>
              <a:t>🧩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20A6EC-CF2D-8391-2D8B-62CD9611B8E0}"/>
              </a:ext>
            </a:extLst>
          </p:cNvPr>
          <p:cNvSpPr txBox="1"/>
          <p:nvPr/>
        </p:nvSpPr>
        <p:spPr>
          <a:xfrm>
            <a:off x="391319" y="5392718"/>
            <a:ext cx="5556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quote-cjk-patch"/>
              </a:rPr>
              <a:t>📚</a:t>
            </a:r>
          </a:p>
        </p:txBody>
      </p:sp>
    </p:spTree>
    <p:extLst>
      <p:ext uri="{BB962C8B-B14F-4D97-AF65-F5344CB8AC3E}">
        <p14:creationId xmlns:p14="http://schemas.microsoft.com/office/powerpoint/2010/main" val="974222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D9E14D-7D29-CBEE-4591-69A1A07269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91A1184-E98B-48E4-A1B2-78A2D3F7ECC3}" type="slidenum">
              <a:rPr lang="ru-RU" smtClean="0"/>
              <a:t>7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3748CC-049F-CDAD-BEE9-31DFED5AC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26" y="1147482"/>
            <a:ext cx="11272837" cy="355828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AFA20D-4239-27A4-AD8F-6E74D3E256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233" t="2195" r="15782" b="58015"/>
          <a:stretch/>
        </p:blipFill>
        <p:spPr>
          <a:xfrm>
            <a:off x="263246" y="4751905"/>
            <a:ext cx="5380037" cy="155682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519C500-63A2-B3D4-BB21-BB62F71EF2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939" t="41264" r="17075"/>
          <a:stretch/>
        </p:blipFill>
        <p:spPr>
          <a:xfrm>
            <a:off x="5253316" y="4705766"/>
            <a:ext cx="4414089" cy="188553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7BABF2D-CA09-7886-D633-10332EEA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7573" y="4844515"/>
            <a:ext cx="1371600" cy="1371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AD8890-D440-A011-3224-35CEFC4CFCDF}"/>
              </a:ext>
            </a:extLst>
          </p:cNvPr>
          <p:cNvSpPr txBox="1"/>
          <p:nvPr/>
        </p:nvSpPr>
        <p:spPr>
          <a:xfrm>
            <a:off x="403226" y="311119"/>
            <a:ext cx="908848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500" b="1">
                <a:solidFill>
                  <a:srgbClr val="05418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3000" dirty="0">
                <a:solidFill>
                  <a:schemeClr val="tx1"/>
                </a:solidFill>
              </a:rPr>
              <a:t>Подробнее о системе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B93857-ACBD-AD19-19CF-5D6D2463A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383" y="573861"/>
            <a:ext cx="557167" cy="545856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0821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C16A43-EB19-F649-2D5D-F46C2B75A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053" y="569515"/>
            <a:ext cx="5761037" cy="521361"/>
          </a:xfrm>
        </p:spPr>
        <p:txBody>
          <a:bodyPr/>
          <a:lstStyle/>
          <a:p>
            <a:r>
              <a:rPr lang="ru-RU" sz="4400" dirty="0"/>
              <a:t>Контакты</a:t>
            </a:r>
          </a:p>
        </p:txBody>
      </p:sp>
      <p:sp>
        <p:nvSpPr>
          <p:cNvPr id="8" name="object 20">
            <a:extLst>
              <a:ext uri="{FF2B5EF4-FFF2-40B4-BE49-F238E27FC236}">
                <a16:creationId xmlns:a16="http://schemas.microsoft.com/office/drawing/2014/main" id="{65EE9F27-E06A-4CBC-F1A8-013E0A37E8C0}"/>
              </a:ext>
            </a:extLst>
          </p:cNvPr>
          <p:cNvSpPr txBox="1"/>
          <p:nvPr/>
        </p:nvSpPr>
        <p:spPr>
          <a:xfrm>
            <a:off x="1755202" y="4900605"/>
            <a:ext cx="3580191" cy="606808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>
            <a:defPPr>
              <a:defRPr lang="ru-RU"/>
            </a:defPPr>
            <a:lvl1pPr>
              <a:defRPr sz="2800" b="0" spc="15">
                <a:latin typeface="Agipo_qiwi"/>
                <a:cs typeface="Agipo_qiwi"/>
              </a:defRPr>
            </a:lvl1pPr>
          </a:lstStyle>
          <a:p>
            <a:pPr algn="ctr"/>
            <a:r>
              <a:rPr lang="en-US" sz="1940" dirty="0">
                <a:solidFill>
                  <a:schemeClr val="bg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prosv.ru</a:t>
            </a:r>
          </a:p>
          <a:p>
            <a:pPr algn="ctr"/>
            <a:r>
              <a:rPr lang="en-US" sz="1940" dirty="0">
                <a:solidFill>
                  <a:schemeClr val="bg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prosv@prosv.ru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DF198AF-9347-D730-2546-2F46AC394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762" y="1975841"/>
            <a:ext cx="2736000" cy="2749609"/>
          </a:xfrm>
          <a:prstGeom prst="roundRect">
            <a:avLst>
              <a:gd name="adj" fmla="val 6785"/>
            </a:avLst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253529A-AFFD-606D-32B4-3246823103E9}"/>
              </a:ext>
            </a:extLst>
          </p:cNvPr>
          <p:cNvSpPr/>
          <p:nvPr/>
        </p:nvSpPr>
        <p:spPr bwMode="auto">
          <a:xfrm>
            <a:off x="6096000" y="4900605"/>
            <a:ext cx="3819525" cy="606808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940" spc="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Канал в мессенджере «Макс» </a:t>
            </a:r>
            <a:br>
              <a:rPr lang="ru-RU" sz="1940" spc="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40" spc="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«Просвещение. Педагоги» </a:t>
            </a:r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A637C461-998A-2C43-3960-B05BD9090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</p:spPr>
        <p:txBody>
          <a:bodyPr/>
          <a:lstStyle/>
          <a:p>
            <a:fld id="{C2274DEA-1EB4-1149-8438-EF0D092C6047}" type="slidenum">
              <a:rPr lang="ru-RU" smtClean="0">
                <a:latin typeface="+mn-lt"/>
              </a:rPr>
              <a:pPr/>
              <a:t>8</a:t>
            </a:fld>
            <a:endParaRPr lang="ru-RU" dirty="0"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8370" y="1975840"/>
            <a:ext cx="2812100" cy="2749609"/>
          </a:xfrm>
          <a:prstGeom prst="roundRect">
            <a:avLst>
              <a:gd name="adj" fmla="val 6785"/>
            </a:avLst>
          </a:prstGeom>
        </p:spPr>
      </p:pic>
    </p:spTree>
    <p:extLst>
      <p:ext uri="{BB962C8B-B14F-4D97-AF65-F5344CB8AC3E}">
        <p14:creationId xmlns:p14="http://schemas.microsoft.com/office/powerpoint/2010/main" val="4186641821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_презентации_Издательство">
  <a:themeElements>
    <a:clrScheme name="Просвещение">
      <a:dk1>
        <a:srgbClr val="000000"/>
      </a:dk1>
      <a:lt1>
        <a:srgbClr val="FFFFFF"/>
      </a:lt1>
      <a:dk2>
        <a:srgbClr val="717171"/>
      </a:dk2>
      <a:lt2>
        <a:srgbClr val="F3F7FA"/>
      </a:lt2>
      <a:accent1>
        <a:srgbClr val="05418E"/>
      </a:accent1>
      <a:accent2>
        <a:srgbClr val="0883D6"/>
      </a:accent2>
      <a:accent3>
        <a:srgbClr val="4FCF9F"/>
      </a:accent3>
      <a:accent4>
        <a:srgbClr val="23CFDE"/>
      </a:accent4>
      <a:accent5>
        <a:srgbClr val="FFC874"/>
      </a:accent5>
      <a:accent6>
        <a:srgbClr val="867BFF"/>
      </a:accent6>
      <a:hlink>
        <a:srgbClr val="000000"/>
      </a:hlink>
      <a:folHlink>
        <a:srgbClr val="87878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rmAutofit/>
      </a:bodyPr>
      <a:lstStyle>
        <a:defPPr algn="l">
          <a:defRPr sz="1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Шаблон_презентации_Издательство</Template>
  <TotalTime>613</TotalTime>
  <Words>517</Words>
  <Application>Microsoft Office PowerPoint</Application>
  <PresentationFormat>Широкоэкранный</PresentationFormat>
  <Paragraphs>86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-apple-system</vt:lpstr>
      <vt:lpstr>Aptos</vt:lpstr>
      <vt:lpstr>Arial</vt:lpstr>
      <vt:lpstr>Inter 18pt</vt:lpstr>
      <vt:lpstr>quote-cjk-patch</vt:lpstr>
      <vt:lpstr>Шаблон_презентации_Издательство</vt:lpstr>
      <vt:lpstr>Презентация PowerPoint</vt:lpstr>
      <vt:lpstr>Новая система  </vt:lpstr>
      <vt:lpstr>По результатам апробации в реальной  образовательной деятельности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Самсонова Ольга Юрьевна</dc:creator>
  <cp:lastModifiedBy>Самсонова Ольга Юрьевна</cp:lastModifiedBy>
  <cp:revision>14</cp:revision>
  <dcterms:created xsi:type="dcterms:W3CDTF">2026-08-20T13:37:06Z</dcterms:created>
  <dcterms:modified xsi:type="dcterms:W3CDTF">2026-09-03T11:50:23Z</dcterms:modified>
</cp:coreProperties>
</file>