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656" r:id="rId3"/>
    <p:sldId id="778" r:id="rId4"/>
    <p:sldId id="805" r:id="rId5"/>
    <p:sldId id="806" r:id="rId6"/>
    <p:sldId id="771" r:id="rId7"/>
    <p:sldId id="772" r:id="rId8"/>
    <p:sldId id="773" r:id="rId9"/>
    <p:sldId id="847" r:id="rId10"/>
    <p:sldId id="848" r:id="rId11"/>
    <p:sldId id="849" r:id="rId12"/>
    <p:sldId id="850" r:id="rId13"/>
    <p:sldId id="851" r:id="rId14"/>
    <p:sldId id="852" r:id="rId15"/>
  </p:sldIdLst>
  <p:sldSz cx="12192000" cy="6858000"/>
  <p:notesSz cx="6805613" cy="99441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7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1980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1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" initials="v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B8"/>
    <a:srgbClr val="6D86C4"/>
    <a:srgbClr val="345DAE"/>
    <a:srgbClr val="FF4747"/>
    <a:srgbClr val="2D2B8D"/>
    <a:srgbClr val="008F96"/>
    <a:srgbClr val="3D9FBD"/>
    <a:srgbClr val="CBD6F1"/>
    <a:srgbClr val="5A4888"/>
    <a:srgbClr val="2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6408" autoAdjust="0"/>
  </p:normalViewPr>
  <p:slideViewPr>
    <p:cSldViewPr snapToGrid="0">
      <p:cViewPr varScale="1">
        <p:scale>
          <a:sx n="115" d="100"/>
          <a:sy n="115" d="100"/>
        </p:scale>
        <p:origin x="492" y="114"/>
      </p:cViewPr>
      <p:guideLst>
        <p:guide pos="279"/>
        <p:guide pos="3840"/>
        <p:guide pos="7355"/>
        <p:guide orient="horz" pos="3203"/>
        <p:guide orient="horz" pos="3748"/>
        <p:guide orient="horz" pos="1525"/>
        <p:guide pos="1980"/>
        <p:guide orient="horz" pos="1003"/>
        <p:guide orient="horz" pos="550"/>
        <p:guide pos="2593"/>
        <p:guide orient="horz" pos="187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3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90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24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469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21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1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604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62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29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0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63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763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71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73E46-0FBB-4229-8CBB-09B80B167E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57EA-3183-4660-8887-18C9CD5B6E0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78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F90D3-F678-4AA2-BC13-F0EC35626B6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2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AC885-7A1B-43F1-B6BC-ED1A2B1ACC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82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AC57-9A0D-4DE7-838A-D5602519448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56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0E761-F77E-4A44-9560-BCDED5BAEA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67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EF47A-FFA2-487B-BADC-239AA6539AA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96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7C012-AF97-4E12-B15C-9F146888FEC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5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3B024-6757-4AF0-8BCF-365FC435FE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775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878E5-7E8C-468C-B0D8-54E5FDFA2C0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759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D4D7-FBB8-45CF-B201-8D5D147BA64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9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7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336A5C21-8560-4361-BC34-8E7691E5D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0AD9F-A03A-4659-8941-6477DDD5F1F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5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1" Type="http://schemas.openxmlformats.org/officeDocument/2006/relationships/image" Target="../media/image21.jpe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33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738" y="2639553"/>
            <a:ext cx="10216392" cy="789447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НОВИНКИ МАРТА 2021</a:t>
            </a:r>
            <a:endParaRPr lang="ru-RU" sz="5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50863" y="554833"/>
            <a:ext cx="11322947" cy="1189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ОРИГИНАЛЬНЫЙ СПОСОБ СКРИНИНГ-ДИАГНОСТИКИ познавательного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развития детей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возрасте </a:t>
            </a:r>
            <a: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месяцев до 10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лет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658407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43526" y="1916113"/>
            <a:ext cx="6332538" cy="2277547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каждом возрастном периоде ребёнок должен овладеть определённым способом познания.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планировании воспитания и обучения необходимо учитывать актуальный способ познания, сформированный у ребёнка.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Если способ познания не соответствует возрастному нормативу, это свидетельствует о необходимости специальной педагогической помощи и коррекции содержания обучения.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33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3526" y="4668039"/>
            <a:ext cx="6433986" cy="179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lvl="0">
              <a:spcBef>
                <a:spcPct val="0"/>
              </a:spcBef>
              <a:defRPr sz="1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8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Результаты обследования по </a:t>
            </a:r>
            <a:r>
              <a:rPr lang="ru-RU" sz="1800" b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методике позволяют: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выявить основные проблемы в познавательном развитии ребёнка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определить необходимые виды и объём психолого-педагогической помощи.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10468"/>
          <a:stretch/>
        </p:blipFill>
        <p:spPr>
          <a:xfrm>
            <a:off x="0" y="1829857"/>
            <a:ext cx="4758125" cy="484716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418339" y="6408328"/>
            <a:ext cx="164194" cy="2613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3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6954" y="296581"/>
            <a:ext cx="11322947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КОМПЛЕКТ ДИАГНОСТИЧЕСКИХ МАТЕРИАЛОВ </a:t>
            </a:r>
            <a:b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БУДЕТ ПОЛЕЗЕН: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29192" y="1665288"/>
            <a:ext cx="7258639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Педагогам-дефектологам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Детским психологам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Педиатрам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Неврологам</a:t>
            </a:r>
          </a:p>
          <a:p>
            <a:endParaRPr lang="ru-RU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также всем, перед кем стоит задача оценить соответствие уровня познавательного развития ребёнка возрастному нормативу и осуществлять мониторинг этого показателя на регулярной основе.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0862" y="4991100"/>
            <a:ext cx="7116763" cy="1447800"/>
          </a:xfrm>
          <a:custGeom>
            <a:avLst/>
            <a:gdLst>
              <a:gd name="connsiteX0" fmla="*/ 0 w 7572376"/>
              <a:gd name="connsiteY0" fmla="*/ 0 h 1475109"/>
              <a:gd name="connsiteX1" fmla="*/ 6834822 w 7572376"/>
              <a:gd name="connsiteY1" fmla="*/ 0 h 1475109"/>
              <a:gd name="connsiteX2" fmla="*/ 7572376 w 7572376"/>
              <a:gd name="connsiteY2" fmla="*/ 737555 h 1475109"/>
              <a:gd name="connsiteX3" fmla="*/ 6834822 w 7572376"/>
              <a:gd name="connsiteY3" fmla="*/ 1475109 h 1475109"/>
              <a:gd name="connsiteX4" fmla="*/ 0 w 7572376"/>
              <a:gd name="connsiteY4" fmla="*/ 1475109 h 1475109"/>
              <a:gd name="connsiteX5" fmla="*/ 0 w 7572376"/>
              <a:gd name="connsiteY5" fmla="*/ 0 h 1475109"/>
              <a:gd name="connsiteX0" fmla="*/ 0 w 7667626"/>
              <a:gd name="connsiteY0" fmla="*/ 0 h 1475109"/>
              <a:gd name="connsiteX1" fmla="*/ 6834822 w 7667626"/>
              <a:gd name="connsiteY1" fmla="*/ 0 h 1475109"/>
              <a:gd name="connsiteX2" fmla="*/ 7667626 w 7667626"/>
              <a:gd name="connsiteY2" fmla="*/ 737555 h 1475109"/>
              <a:gd name="connsiteX3" fmla="*/ 6834822 w 7667626"/>
              <a:gd name="connsiteY3" fmla="*/ 1475109 h 1475109"/>
              <a:gd name="connsiteX4" fmla="*/ 0 w 7667626"/>
              <a:gd name="connsiteY4" fmla="*/ 1475109 h 1475109"/>
              <a:gd name="connsiteX5" fmla="*/ 0 w 7667626"/>
              <a:gd name="connsiteY5" fmla="*/ 0 h 147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7626" h="1475109">
                <a:moveTo>
                  <a:pt x="0" y="0"/>
                </a:moveTo>
                <a:lnTo>
                  <a:pt x="6834822" y="0"/>
                </a:lnTo>
                <a:lnTo>
                  <a:pt x="7667626" y="737555"/>
                </a:lnTo>
                <a:lnTo>
                  <a:pt x="6834822" y="1475109"/>
                </a:lnTo>
                <a:lnTo>
                  <a:pt x="0" y="147510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Методика разработана на основе </a:t>
            </a:r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u="sng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многолетних </a:t>
            </a:r>
            <a:r>
              <a:rPr lang="ru-RU" u="sng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научно-экспериментальных исследований </a:t>
            </a:r>
            <a:r>
              <a:rPr lang="ru-RU" u="sng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u="sng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доказала свою эффективность в ходе длительной апробации.</a:t>
            </a:r>
          </a:p>
        </p:txBody>
      </p:sp>
      <p:pic>
        <p:nvPicPr>
          <p:cNvPr id="18" name="Picture 9" descr="C:\Users\igornostaev\Desktop\коробок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6" r="4870" b="3901"/>
          <a:stretch/>
        </p:blipFill>
        <p:spPr bwMode="auto">
          <a:xfrm rot="162316">
            <a:off x="7882465" y="1942293"/>
            <a:ext cx="3832215" cy="41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418339" y="6408328"/>
            <a:ext cx="164194" cy="2613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9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6954" y="440230"/>
            <a:ext cx="11322947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АВТОРСКИЙ КОЛЛЕКТИВ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670602" y="1491503"/>
            <a:ext cx="3609975" cy="5232026"/>
          </a:xfrm>
          <a:prstGeom prst="rect">
            <a:avLst/>
          </a:prstGeom>
          <a:solidFill>
            <a:srgbClr val="F25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60627" y="1491503"/>
            <a:ext cx="3609975" cy="52320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0652" y="1491503"/>
            <a:ext cx="3609975" cy="52320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47705" y="3922350"/>
            <a:ext cx="28765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Закрепина</a:t>
            </a:r>
            <a:r>
              <a:rPr lang="ru-RU" sz="1400" b="1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Алла Васильевна,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доктор педагогических наук, доцент, член-корреспондент РАО, заведующий лабораторией психолого-педагогических исследований и технологий специального образования лиц с интеллектуальными нарушениями Института коррекционной педагогики РАО.</a:t>
            </a:r>
          </a:p>
        </p:txBody>
      </p:sp>
      <p:pic>
        <p:nvPicPr>
          <p:cNvPr id="26" name="Picture 2" descr="https://ikprao.ru/assets/images/photoarc/preresized/15410631221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89" y="1550926"/>
            <a:ext cx="2247902" cy="22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69004" y="3922350"/>
            <a:ext cx="27400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Стребелева</a:t>
            </a:r>
            <a:r>
              <a:rPr lang="ru-RU" sz="1400" b="1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Елена Антоновна,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доктор педагогических наук, профессор, лауреат премии Президента РФ, главный научный сотрудник Института коррекционной педагогики РАО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61505" y="3922350"/>
            <a:ext cx="29942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Лазуренко Светлана Борисовна, 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доктор педагогических наук, профессор, член-корреспондент РАО, руководитель центра психолого-педагогической помощи в педиатрии ФГАУ «Национальный медицинский исследовательский центр здоровья детей» МЗ РФ, главный научный сотрудник Института коррекционной педагогики РАО</a:t>
            </a:r>
          </a:p>
        </p:txBody>
      </p:sp>
      <p:pic>
        <p:nvPicPr>
          <p:cNvPr id="29" name="Picture 4" descr="https://ikprao.ru/assets/images/photoarc/640x360/154072599543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539" y="1550926"/>
            <a:ext cx="2247902" cy="22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ikprao.ru/assets/images/photoarc/preresized/154072560344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39" y="1550926"/>
            <a:ext cx="2247902" cy="22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418339" y="6408328"/>
            <a:ext cx="164194" cy="2613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3879" y="495624"/>
            <a:ext cx="11322947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 КОМПЛЕКТА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igornostaev\Desktop\Стребелева\methodic_Cover_cc20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95" y="1899390"/>
            <a:ext cx="1654811" cy="22545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igornostaev\Desktop\Стребелева\papka 1_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08">
            <a:off x="7117085" y="1562282"/>
            <a:ext cx="1430368" cy="1886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2" name="Picture 3" descr="C:\Users\igornostaev\Desktop\Стребелева\papka 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08">
            <a:off x="9023246" y="1532861"/>
            <a:ext cx="1420095" cy="1882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3" name="Picture 4" descr="C:\Users\igornostaev\Desktop\Стребелева\papka 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08">
            <a:off x="5387067" y="1564338"/>
            <a:ext cx="1420095" cy="1892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4" name="Picture 5" descr="C:\Users\igornostaev\Desktop\Стребелева\papka 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08">
            <a:off x="6258905" y="2831158"/>
            <a:ext cx="1423617" cy="1884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5" name="Picture 6" descr="C:\Users\igornostaev\Desktop\Стребелева\papka 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08">
            <a:off x="8126482" y="2817888"/>
            <a:ext cx="1420095" cy="1879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6" name="Picture 7" descr="C:\Users\igornostaev\Desktop\Стребелева\papka 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08">
            <a:off x="4430928" y="2772900"/>
            <a:ext cx="1383698" cy="1886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7" name="Picture 8" descr="C:\Users\igornostaev\Desktop\Стребелева\papka 1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608">
            <a:off x="9977390" y="2832955"/>
            <a:ext cx="1416280" cy="1877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77226" y="4222778"/>
          <a:ext cx="3389811" cy="227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5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Методическое</a:t>
                      </a:r>
                      <a:r>
                        <a:rPr lang="ru-RU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пособие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4000" marR="36000" marT="36000" marB="3600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066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Теоретическое обоснование методики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Пошаговое описание процедуры обследования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Образец заполнения бланка обследования</a:t>
                      </a:r>
                      <a:endParaRPr lang="ru-RU" sz="1600" dirty="0">
                        <a:solidFill>
                          <a:srgbClr val="003366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339771" y="4222778"/>
          <a:ext cx="7250467" cy="231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5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11 наборов в 7 папках для обследования познавательного развития детей с 1-го по 11-ый год жизни включительно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4000" marR="36000" marT="36000" marB="3600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Таблица заданий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4000" marR="36000" marT="36000" marB="36000">
                    <a:solidFill>
                      <a:srgbClr val="F2553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Дидактические материалы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4000" marR="36000" marT="36000" marB="36000">
                    <a:solidFill>
                      <a:srgbClr val="F255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85">
                <a:tc rowSpan="3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33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Краткое изложение диагностической процедуры</a:t>
                      </a:r>
                      <a:endParaRPr lang="ru-RU" sz="1600" dirty="0">
                        <a:solidFill>
                          <a:srgbClr val="003366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33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Плотные разрезные листы с заданиями </a:t>
                      </a:r>
                      <a:endParaRPr lang="ru-RU" sz="1600" dirty="0">
                        <a:solidFill>
                          <a:srgbClr val="003366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85">
                <a:tc vMerge="1">
                  <a:txBody>
                    <a:bodyPr/>
                    <a:lstStyle/>
                    <a:p>
                      <a:endParaRPr lang="ru-RU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Для детей</a:t>
                      </a:r>
                      <a:endParaRPr lang="ru-RU" sz="1600" b="1" dirty="0">
                        <a:solidFill>
                          <a:srgbClr val="003366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33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Для специалиста</a:t>
                      </a:r>
                      <a:endParaRPr lang="ru-RU" sz="1600" b="1" dirty="0">
                        <a:solidFill>
                          <a:srgbClr val="003366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710">
                <a:tc vMerge="1">
                  <a:txBody>
                    <a:bodyPr/>
                    <a:lstStyle/>
                    <a:p>
                      <a:endParaRPr lang="ru-RU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33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Карточки-задания для ребёнка</a:t>
                      </a:r>
                      <a:endParaRPr lang="ru-RU" sz="1600" dirty="0">
                        <a:solidFill>
                          <a:srgbClr val="003366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3366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Карточки с текстами, которые специалист зачитывает ребёнку вслух</a:t>
                      </a:r>
                      <a:endParaRPr lang="ru-RU" sz="1600" dirty="0">
                        <a:solidFill>
                          <a:srgbClr val="003366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54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11418339" y="6408328"/>
            <a:ext cx="164194" cy="2613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5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3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D3B4AB-2944-4CB8-974F-92CE170CCDE7}"/>
              </a:ext>
            </a:extLst>
          </p:cNvPr>
          <p:cNvSpPr/>
          <p:nvPr/>
        </p:nvSpPr>
        <p:spPr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10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2</a:t>
            </a:fld>
            <a:endParaRPr lang="en" sz="11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21DBF65-A5EE-42BD-A8DA-21D7B69EA723}"/>
              </a:ext>
            </a:extLst>
          </p:cNvPr>
          <p:cNvSpPr txBox="1"/>
          <p:nvPr/>
        </p:nvSpPr>
        <p:spPr>
          <a:xfrm>
            <a:off x="1726744" y="2239664"/>
            <a:ext cx="4191455" cy="1637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грамотность. Сборник эталонных заданий. Выпуск 2</a:t>
            </a:r>
          </a:p>
        </p:txBody>
      </p:sp>
    </p:spTree>
    <p:extLst>
      <p:ext uri="{BB962C8B-B14F-4D97-AF65-F5344CB8AC3E}">
        <p14:creationId xmlns:p14="http://schemas.microsoft.com/office/powerpoint/2010/main" val="24534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4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033" y="397178"/>
            <a:ext cx="11322947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Серия </a:t>
            </a:r>
            <a:r>
              <a:rPr lang="ru-RU" dirty="0" smtClean="0"/>
              <a:t>«Функциональная грамотность. Учимся для жизни»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714370" y="2313956"/>
            <a:ext cx="7069591" cy="3908762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Что </a:t>
            </a:r>
            <a:r>
              <a:rPr lang="ru-RU" sz="1400" b="1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 пособия: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обучающие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тренировочные эталонные задания, 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основанные на реальных жизненных ситуациях;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развернутые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описания особенностей оценки заданий;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подробные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комментарии, предполагаемые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ответы и критерии оценивания.</a:t>
            </a:r>
          </a:p>
          <a:p>
            <a:pPr lvl="0">
              <a:spcBef>
                <a:spcPts val="600"/>
              </a:spcBef>
              <a:defRPr/>
            </a:pPr>
            <a:r>
              <a:rPr lang="ru-RU" sz="14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Чем </a:t>
            </a:r>
            <a:r>
              <a:rPr lang="ru-RU" sz="14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помогут пособия: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сформировать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умения применять в жизни знания, полученные в школе;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выявить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предотвратить возможные затруднения учащихся при выполнении заданий по функциональной грамотности;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повысить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внутреннюю мотивацию учащихся.</a:t>
            </a:r>
          </a:p>
          <a:p>
            <a:pPr lvl="0">
              <a:spcBef>
                <a:spcPts val="600"/>
              </a:spcBef>
              <a:defRPr/>
            </a:pPr>
            <a:r>
              <a:rPr lang="ru-RU" sz="14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Как </a:t>
            </a:r>
            <a:r>
              <a:rPr lang="ru-RU" sz="14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использовать пособия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на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уроках и во внеурочной деятельности;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организации внутришкольного мониторинга.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370" y="1532554"/>
            <a:ext cx="6790705" cy="692497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Пособия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серии «Функциональная грамотность. Учимся для жизни» предназначены для формирования и мониторинга всех компонентов функциональной грамотности, которые изучаются в международном сравнительном исследовании PISA.</a:t>
            </a:r>
          </a:p>
        </p:txBody>
      </p:sp>
      <p:pic>
        <p:nvPicPr>
          <p:cNvPr id="12" name="Рисунок 11" descr="C:\Users\ABaburin\AppData\Local\Microsoft\Windows\Temporary Internet Files\Content.Word\Финансовая 2-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39" y="4067986"/>
            <a:ext cx="1747293" cy="22860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C:\Users\ABaburin\AppData\Local\Microsoft\Windows\Temporary Internet Files\Content.Word\Математическая 2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36" y="2801824"/>
            <a:ext cx="1698210" cy="21502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C:\Users\ABaburin\AppData\Local\Microsoft\Windows\Temporary Internet Files\Content.Word\Читательская 2-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0" y="1532554"/>
            <a:ext cx="1710847" cy="21502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2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66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056" y="391150"/>
            <a:ext cx="11322947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Серия </a:t>
            </a:r>
            <a:r>
              <a:rPr lang="ru-RU" dirty="0" smtClean="0"/>
              <a:t>«Функциональная грамотность. Учимся для жизни»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2913" y="6089272"/>
            <a:ext cx="3475447" cy="256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Параметры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84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  <a:sym typeface="Wingdings 2"/>
              </a:rPr>
              <a:t>108 </a:t>
            </a:r>
            <a:r>
              <a:rPr kumimoji="0" lang="ru-RU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kumimoji="0" lang="ru-RU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16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ru-RU" sz="12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112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стр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., </a:t>
            </a:r>
            <a:r>
              <a:rPr lang="ru-RU" sz="12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4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 Light" panose="020B0306030504020204" pitchFamily="34" charset="0"/>
                <a:cs typeface="Open Sans Light" panose="020B0306030504020204" pitchFamily="34" charset="0"/>
              </a:rPr>
              <a:t>краски.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5091" y="2265075"/>
            <a:ext cx="6533534" cy="3308598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spcBef>
                <a:spcPts val="600"/>
              </a:spcBef>
              <a:defRPr/>
            </a:pPr>
            <a:endParaRPr lang="ru-RU" sz="1400" dirty="0" smtClean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грамотность.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Часть 1 и 2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 грамотность. 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Часть 1 и 2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Естественно-научная грамотность.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ru-RU" sz="1400" dirty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Финансовая грамотность. 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2. Часть 1 и 2</a:t>
            </a:r>
            <a:endParaRPr lang="ru-RU" sz="1400" dirty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Глобальные компетенции. 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ru-RU" sz="1400" dirty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Креативное мышление.</a:t>
            </a:r>
            <a:b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эталонных заданий. Выпуск </a:t>
            </a: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ru-RU" sz="1400" dirty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5091" y="2065547"/>
            <a:ext cx="6096000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Ковалева Г.С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 и др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65091" y="1606294"/>
            <a:ext cx="679070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Выпуск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 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предназначен для учащихся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11-15 лет — новинка марта 2021.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9" y="1867904"/>
            <a:ext cx="4152365" cy="38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D3B4AB-2944-4CB8-974F-92CE170CCDE7}"/>
              </a:ext>
            </a:extLst>
          </p:cNvPr>
          <p:cNvSpPr/>
          <p:nvPr/>
        </p:nvSpPr>
        <p:spPr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DBF65-A5EE-42BD-A8DA-21D7B69EA723}"/>
              </a:ext>
            </a:extLst>
          </p:cNvPr>
          <p:cNvSpPr txBox="1"/>
          <p:nvPr/>
        </p:nvSpPr>
        <p:spPr>
          <a:xfrm>
            <a:off x="1717731" y="2129838"/>
            <a:ext cx="460754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Коррекционная педагогика</a:t>
            </a:r>
            <a:endParaRPr kumimoji="0" lang="ru-RU" sz="3200" b="1" i="0" u="none" strike="noStrike" kern="1200" cap="none" spc="-40" normalizeH="0" baseline="0" noProof="0" dirty="0">
              <a:ln>
                <a:noFill/>
              </a:ln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7483075" y="2144345"/>
            <a:ext cx="728340" cy="728336"/>
            <a:chOff x="7559745" y="1617031"/>
            <a:chExt cx="728340" cy="72833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2" name="Рисунок 11" descr="Попасть в яблочко">
              <a:extLst>
                <a:ext uri="{FF2B5EF4-FFF2-40B4-BE49-F238E27FC236}">
                  <a16:creationId xmlns:a16="http://schemas.microsoft.com/office/drawing/2014/main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8379948" y="2334072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Контрольные и проверочные работы</a:t>
            </a:r>
          </a:p>
          <a:p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073" y="302270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Линия УМК: «Обучение грамоте» (1 класс) </a:t>
            </a:r>
            <a:br>
              <a:rPr lang="ru-RU" dirty="0"/>
            </a:br>
            <a:r>
              <a:rPr lang="ru-RU" dirty="0"/>
              <a:t>(для обучающихся с интеллектуальными нарушениями)»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2913" y="5949950"/>
            <a:ext cx="2965237" cy="626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/>
              <a:t>Код: </a:t>
            </a:r>
            <a:r>
              <a:rPr lang="ru-RU" b="0" dirty="0"/>
              <a:t>40-1333-01</a:t>
            </a:r>
          </a:p>
          <a:p>
            <a:r>
              <a:rPr lang="ru-RU" dirty="0"/>
              <a:t>Параметры: </a:t>
            </a:r>
            <a:r>
              <a:rPr lang="ru-RU" b="0" dirty="0"/>
              <a:t>84</a:t>
            </a:r>
            <a:r>
              <a:rPr lang="ru-RU" b="0" dirty="0">
                <a:sym typeface="Wingdings 2" panose="05020102010507070707" pitchFamily="18" charset="2"/>
              </a:rPr>
              <a:t></a:t>
            </a:r>
            <a:r>
              <a:rPr lang="ru-RU" b="0" dirty="0"/>
              <a:t>108 1/16 , </a:t>
            </a:r>
          </a:p>
          <a:p>
            <a:r>
              <a:rPr lang="ru-RU" b="0" dirty="0"/>
              <a:t>96 стр., 1 </a:t>
            </a:r>
            <a:r>
              <a:rPr lang="ru-RU" b="0" dirty="0" smtClean="0"/>
              <a:t>краска</a:t>
            </a:r>
            <a:endParaRPr lang="ru-RU" b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24935" y="1994443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М. И. Шишкова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24936" y="2440641"/>
            <a:ext cx="705112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</a:pP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Проверочные работы входят в состав учебно-методического комплекта «Обучение грамоте» для 1 класса общеобразовательных организаций, обеспечивающего реализацию требований Примерной адаптированной основной общеобразовательной программы (</a:t>
            </a:r>
            <a:r>
              <a:rPr lang="ru-RU" sz="14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ПрАООП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) образования обучающихся с интеллектуальными нарушениями (вариант 1). Проверочные работы направлены на выявление уровня достижения предметных результатов в соответствии с требованиями </a:t>
            </a:r>
            <a:r>
              <a:rPr lang="ru-RU" sz="14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ПрАООП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</a:pP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В пособие входят 8 текущих и 4 итоговые проверочные работы. Их тематика, содержание и последовательность соответствуют учебному материалу, представленному в учебнике «Букварь» для 1 класса авторов Аксёновой А. К., Комаровой С. В., Шишковой М. И. Для каждой работы предлагается два варианта заданий: один позволяет проверить достижение минимального, а другой — достаточного уровня предметных результатов. Задания из разных вариантов можно комбинировать в зависимости от индивидуальных возможностей ребёнка, выполняющего проверочную работу.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</a:pP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Пособие сопровождается методическими рекомендациями для педагогов и специалистов, участвующих в образовательном процессе. Материалы пособия будут также полезны родителям, которые хотят проверить знания своих детей.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24935" y="1517389"/>
            <a:ext cx="6506065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Обучение грамоте. Проверочные работы. 1 класс (для обучающихся с интеллектуальными нарушениями)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7"/>
          <a:stretch>
            <a:fillRect/>
          </a:stretch>
        </p:blipFill>
        <p:spPr>
          <a:xfrm>
            <a:off x="618516" y="1596888"/>
            <a:ext cx="2875694" cy="3700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04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5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073" y="30342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Линия УМК: «Математика» (1‒4 классы)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для обучающихся с интеллектуальными нарушениями)»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680872" y="2169179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Т. В. </a:t>
            </a:r>
            <a:r>
              <a:rPr lang="ru-RU" sz="14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Алышева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 М.А. Мочалина.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8848" y="2655465"/>
            <a:ext cx="697559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</a:pP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Проверочные работы входят в состав учебно-методического комплекта по математике для 1 класса, обеспечивающего реализацию требований Примерной адаптированной основной общеобразовательной программы (</a:t>
            </a:r>
            <a:r>
              <a:rPr lang="ru-RU" sz="14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ПрАООП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) образования обучающихся с интеллектуальными нарушениями (вариант 1). Проверочные работы направлены на выявление уровня достижения предметных результатов в соответствии с требованиями </a:t>
            </a:r>
            <a:r>
              <a:rPr lang="ru-RU" sz="14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ПрАООП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</a:pP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В пособие входят текущие и итоговые проверочные работы, тематика, содержание и последовательность которых соответствуют учебному материалу, представленному в учебнике «Математика» для 1 класса автора Т. В. </a:t>
            </a:r>
            <a:r>
              <a:rPr lang="ru-RU" sz="1400" dirty="0" err="1">
                <a:ea typeface="Open Sans Light" panose="020B0306030504020204" pitchFamily="34" charset="0"/>
                <a:cs typeface="Open Sans Light" panose="020B0306030504020204" pitchFamily="34" charset="0"/>
              </a:rPr>
              <a:t>Алышевой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. Для каждой работы предлагается два варианта заданий: один позволяет проверить достижение минимального, а другой — достаточного уровня предметных результатов. Задания из разных вариантов можно комбинировать в зависимости от индивидуальных возможностей ребёнка, выполняющего проверочную работу.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</a:pP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Пособие сопровождается методическими рекомендациями для педагогов и специалистов, участвующих в образовательном процессе. Материалы пособия будут также полезны родителям, которые хотят проверить знания своих детей.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8848" y="1635222"/>
            <a:ext cx="7596189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Математика. Проверочные работы. 1 класс (для обучающихся с интеллектуальными нарушениями)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952" y="5949950"/>
            <a:ext cx="2965237" cy="626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/>
              <a:t>Код: </a:t>
            </a:r>
            <a:r>
              <a:rPr lang="ru-RU" b="0" dirty="0"/>
              <a:t>40-1329-01</a:t>
            </a:r>
          </a:p>
          <a:p>
            <a:r>
              <a:rPr lang="ru-RU" dirty="0"/>
              <a:t>Параметры: </a:t>
            </a:r>
            <a:r>
              <a:rPr lang="ru-RU" b="0" dirty="0"/>
              <a:t>84</a:t>
            </a:r>
            <a:r>
              <a:rPr lang="ru-RU" b="0" dirty="0">
                <a:sym typeface="Wingdings 2" panose="05020102010507070707" pitchFamily="18" charset="2"/>
              </a:rPr>
              <a:t></a:t>
            </a:r>
            <a:r>
              <a:rPr lang="ru-RU" b="0" dirty="0"/>
              <a:t>108 1/16 , </a:t>
            </a:r>
          </a:p>
          <a:p>
            <a:r>
              <a:rPr lang="ru-RU" b="0" dirty="0"/>
              <a:t>96 стр., 1 </a:t>
            </a:r>
            <a:r>
              <a:rPr lang="ru-RU" b="0" dirty="0" smtClean="0"/>
              <a:t>краска</a:t>
            </a:r>
            <a:endParaRPr lang="ru-RU" b="0" dirty="0"/>
          </a:p>
        </p:txBody>
      </p:sp>
      <p:pic>
        <p:nvPicPr>
          <p:cNvPr id="15" name="Рисунок 14"/>
          <p:cNvPicPr/>
          <p:nvPr/>
        </p:nvPicPr>
        <p:blipFill>
          <a:blip r:embed="rId7"/>
          <a:stretch>
            <a:fillRect/>
          </a:stretch>
        </p:blipFill>
        <p:spPr>
          <a:xfrm>
            <a:off x="585073" y="1664930"/>
            <a:ext cx="2811116" cy="3672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7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D3B4AB-2944-4CB8-974F-92CE170CCDE7}"/>
              </a:ext>
            </a:extLst>
          </p:cNvPr>
          <p:cNvSpPr/>
          <p:nvPr/>
        </p:nvSpPr>
        <p:spPr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DBF65-A5EE-42BD-A8DA-21D7B69EA723}"/>
              </a:ext>
            </a:extLst>
          </p:cNvPr>
          <p:cNvSpPr txBox="1"/>
          <p:nvPr/>
        </p:nvSpPr>
        <p:spPr>
          <a:xfrm>
            <a:off x="1726439" y="1699314"/>
            <a:ext cx="4607542" cy="1403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Диагностика познавательного развития</a:t>
            </a:r>
            <a:endParaRPr kumimoji="0" lang="ru-RU" sz="3200" b="1" i="0" u="none" strike="noStrike" kern="1200" cap="none" spc="-40" normalizeH="0" baseline="0" noProof="0" dirty="0">
              <a:ln>
                <a:noFill/>
              </a:ln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2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3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6954" y="471501"/>
            <a:ext cx="10961903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ДИАГНОСТИКА ПОЗНАВАТЕЛЬНОГО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2" y="1436914"/>
            <a:ext cx="5875579" cy="4630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8612" y="5600016"/>
            <a:ext cx="4572000" cy="933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ru-RU" dirty="0">
              <a:sym typeface="Calibri"/>
            </a:endParaRPr>
          </a:p>
          <a:p>
            <a:r>
              <a:rPr lang="ru-RU" dirty="0">
                <a:sym typeface="Calibri"/>
              </a:rPr>
              <a:t>Код: </a:t>
            </a:r>
            <a:r>
              <a:rPr lang="en-US" b="0" dirty="0">
                <a:sym typeface="Calibri"/>
              </a:rPr>
              <a:t>40-1537</a:t>
            </a:r>
            <a:r>
              <a:rPr lang="ru-RU" b="0" dirty="0">
                <a:sym typeface="Calibri"/>
              </a:rPr>
              <a:t>-01</a:t>
            </a:r>
          </a:p>
          <a:p>
            <a:r>
              <a:rPr lang="ru-RU" dirty="0">
                <a:sym typeface="Calibri"/>
              </a:rPr>
              <a:t>Параметры: </a:t>
            </a:r>
            <a:r>
              <a:rPr lang="en-US" b="0" dirty="0">
                <a:sym typeface="Calibri"/>
              </a:rPr>
              <a:t>60</a:t>
            </a:r>
            <a:r>
              <a:rPr lang="ru-RU" b="0" dirty="0">
                <a:sym typeface="Wingdings 2"/>
              </a:rPr>
              <a:t></a:t>
            </a:r>
            <a:r>
              <a:rPr lang="en-US" b="0" dirty="0">
                <a:sym typeface="Wingdings 2"/>
              </a:rPr>
              <a:t>90</a:t>
            </a:r>
            <a:r>
              <a:rPr lang="ru-RU" b="0" dirty="0">
                <a:sym typeface="Calibri"/>
              </a:rPr>
              <a:t> 1/</a:t>
            </a:r>
            <a:r>
              <a:rPr lang="en-US" b="0" dirty="0">
                <a:sym typeface="Calibri"/>
              </a:rPr>
              <a:t>8</a:t>
            </a:r>
            <a:r>
              <a:rPr lang="ru-RU" b="0" dirty="0">
                <a:sym typeface="Calibri"/>
              </a:rPr>
              <a:t> (</a:t>
            </a:r>
            <a:r>
              <a:rPr lang="ru-RU" b="0" dirty="0"/>
              <a:t>220х290 мм)</a:t>
            </a:r>
            <a:r>
              <a:rPr lang="ru-RU" b="0" dirty="0">
                <a:sym typeface="Calibri"/>
              </a:rPr>
              <a:t>, </a:t>
            </a:r>
          </a:p>
          <a:p>
            <a:r>
              <a:rPr lang="ru-RU" b="0" dirty="0">
                <a:sym typeface="Calibri"/>
              </a:rPr>
              <a:t>1</a:t>
            </a:r>
            <a:r>
              <a:rPr lang="en-US" b="0" dirty="0">
                <a:sym typeface="Calibri"/>
              </a:rPr>
              <a:t>6</a:t>
            </a:r>
            <a:r>
              <a:rPr lang="ru-RU" b="0" dirty="0">
                <a:sym typeface="Calibri"/>
              </a:rPr>
              <a:t>8</a:t>
            </a:r>
            <a:r>
              <a:rPr lang="en-US" b="0" dirty="0">
                <a:sym typeface="Calibri"/>
              </a:rPr>
              <a:t> </a:t>
            </a:r>
            <a:r>
              <a:rPr lang="ru-RU" b="0" dirty="0">
                <a:sym typeface="Calibri"/>
              </a:rPr>
              <a:t>стр., </a:t>
            </a:r>
            <a:r>
              <a:rPr lang="en-US" b="0" dirty="0">
                <a:sym typeface="Calibri"/>
              </a:rPr>
              <a:t>4</a:t>
            </a:r>
            <a:r>
              <a:rPr lang="ru-RU" b="0" dirty="0">
                <a:sym typeface="Calibri"/>
              </a:rPr>
              <a:t> краска.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418339" y="6408328"/>
            <a:ext cx="164194" cy="2613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60612" y="2745234"/>
            <a:ext cx="6096000" cy="1228028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err="1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Стребелева</a:t>
            </a:r>
            <a:r>
              <a:rPr lang="ru-RU" sz="1600" b="1" dirty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 Е. А., 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Лазуренко С.Б. , </a:t>
            </a:r>
            <a:r>
              <a:rPr lang="ru-RU" sz="1600" b="1" dirty="0" err="1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Закрепина</a:t>
            </a:r>
            <a:r>
              <a:rPr lang="ru-RU" sz="1600" b="1" dirty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 А.В. 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rgbClr val="00339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Диагностика познавательного развития. </a:t>
            </a:r>
            <a:r>
              <a:rPr lang="ru-RU" sz="1600" b="1" dirty="0" smtClean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/>
            </a:r>
            <a:br>
              <a:rPr lang="ru-RU" sz="1600" b="1" dirty="0" smtClean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</a:br>
            <a:r>
              <a:rPr lang="ru-RU" sz="1600" b="1" dirty="0" smtClean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Комплект </a:t>
            </a:r>
            <a:r>
              <a:rPr lang="ru-RU" sz="1600" b="1" dirty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материалов для обследования детей </a:t>
            </a:r>
            <a:r>
              <a:rPr lang="ru-RU" sz="1600" b="1" dirty="0" smtClean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/>
            </a:r>
            <a:br>
              <a:rPr lang="ru-RU" sz="1600" b="1" dirty="0" smtClean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</a:br>
            <a:r>
              <a:rPr lang="ru-RU" sz="1600" b="1" dirty="0" smtClean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в </a:t>
            </a:r>
            <a:r>
              <a:rPr lang="ru-RU" sz="1600" b="1" dirty="0">
                <a:solidFill>
                  <a:srgbClr val="0033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возрасте от 6 месяцев до 10 лет. (Коробка)</a:t>
            </a:r>
          </a:p>
        </p:txBody>
      </p:sp>
    </p:spTree>
    <p:extLst>
      <p:ext uri="{BB962C8B-B14F-4D97-AF65-F5344CB8AC3E}">
        <p14:creationId xmlns:p14="http://schemas.microsoft.com/office/powerpoint/2010/main" val="6409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13847</TotalTime>
  <Words>1056</Words>
  <Application>Microsoft Office PowerPoint</Application>
  <PresentationFormat>Широкоэкранный</PresentationFormat>
  <Paragraphs>115</Paragraphs>
  <Slides>13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Extrabold</vt:lpstr>
      <vt:lpstr>Open Sans Light</vt:lpstr>
      <vt:lpstr>Wingdings</vt:lpstr>
      <vt:lpstr>Wingdings 2</vt:lpstr>
      <vt:lpstr>Тема Office</vt:lpstr>
      <vt:lpstr>5_Тема Office</vt:lpstr>
      <vt:lpstr>Слайд think-cell</vt:lpstr>
      <vt:lpstr>НОВИНКИ МАРТА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Копьева Наталья Владимировна</cp:lastModifiedBy>
  <cp:revision>1020</cp:revision>
  <cp:lastPrinted>2020-01-23T09:32:00Z</cp:lastPrinted>
  <dcterms:created xsi:type="dcterms:W3CDTF">2018-07-24T05:59:49Z</dcterms:created>
  <dcterms:modified xsi:type="dcterms:W3CDTF">2021-02-02T12:55:42Z</dcterms:modified>
</cp:coreProperties>
</file>